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3"/>
  </p:notesMasterIdLst>
  <p:handoutMasterIdLst>
    <p:handoutMasterId r:id="rId15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368" r:id="rId23"/>
    <p:sldId id="277" r:id="rId24"/>
    <p:sldId id="278" r:id="rId25"/>
    <p:sldId id="279" r:id="rId26"/>
    <p:sldId id="36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3" r:id="rId77"/>
    <p:sldId id="330" r:id="rId78"/>
    <p:sldId id="335" r:id="rId79"/>
    <p:sldId id="336" r:id="rId80"/>
    <p:sldId id="331" r:id="rId81"/>
    <p:sldId id="332" r:id="rId82"/>
    <p:sldId id="334"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70" r:id="rId115"/>
    <p:sldId id="371" r:id="rId116"/>
    <p:sldId id="372" r:id="rId117"/>
    <p:sldId id="373" r:id="rId118"/>
    <p:sldId id="374" r:id="rId119"/>
    <p:sldId id="375" r:id="rId120"/>
    <p:sldId id="376" r:id="rId121"/>
    <p:sldId id="378" r:id="rId122"/>
    <p:sldId id="379" r:id="rId123"/>
    <p:sldId id="377"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6" r:id="rId149"/>
    <p:sldId id="404" r:id="rId150"/>
    <p:sldId id="405" r:id="rId151"/>
    <p:sldId id="407" r:id="rId1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6699FF"/>
    <a:srgbClr val="99CCFF"/>
    <a:srgbClr val="000066"/>
    <a:srgbClr val="003399"/>
    <a:srgbClr val="000099"/>
    <a:srgbClr val="FDC58D"/>
    <a:srgbClr val="FDD08D"/>
    <a:srgbClr val="FFCC99"/>
    <a:srgbClr val="FFE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p:scale>
          <a:sx n="76" d="100"/>
          <a:sy n="76" d="100"/>
        </p:scale>
        <p:origin x="-1200"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53157-CC6B-44EB-84B9-CECFA420FEDC}" type="doc">
      <dgm:prSet loTypeId="urn:microsoft.com/office/officeart/2005/8/layout/venn1" loCatId="relationship" qsTypeId="urn:microsoft.com/office/officeart/2005/8/quickstyle/3d4" qsCatId="3D" csTypeId="urn:microsoft.com/office/officeart/2005/8/colors/colorful4" csCatId="colorful" phldr="1"/>
      <dgm:spPr/>
    </dgm:pt>
    <dgm:pt modelId="{B71E3FA8-434A-470F-A445-7A4310E6032D}">
      <dgm:prSet phldrT="[Text]"/>
      <dgm:spPr/>
      <dgm:t>
        <a:bodyPr/>
        <a:lstStyle/>
        <a:p>
          <a:r>
            <a:rPr lang="en-US" dirty="0" smtClean="0"/>
            <a:t>Moon(s)</a:t>
          </a:r>
          <a:endParaRPr lang="en-US" dirty="0"/>
        </a:p>
      </dgm:t>
    </dgm:pt>
    <dgm:pt modelId="{258E431D-6B0E-44B7-99F4-BCCE292FAC9A}" type="parTrans" cxnId="{51C1ED6E-81A1-42A7-9FE1-AF13DDCB1E84}">
      <dgm:prSet/>
      <dgm:spPr/>
      <dgm:t>
        <a:bodyPr/>
        <a:lstStyle/>
        <a:p>
          <a:endParaRPr lang="en-US"/>
        </a:p>
      </dgm:t>
    </dgm:pt>
    <dgm:pt modelId="{3135E287-3397-46CC-B548-4F95CB253A81}" type="sibTrans" cxnId="{51C1ED6E-81A1-42A7-9FE1-AF13DDCB1E84}">
      <dgm:prSet/>
      <dgm:spPr/>
      <dgm:t>
        <a:bodyPr/>
        <a:lstStyle/>
        <a:p>
          <a:endParaRPr lang="en-US"/>
        </a:p>
      </dgm:t>
    </dgm:pt>
    <dgm:pt modelId="{B97B5B22-0687-4599-8662-19D53D82B859}">
      <dgm:prSet phldrT="[Text]"/>
      <dgm:spPr/>
      <dgm:t>
        <a:bodyPr/>
        <a:lstStyle/>
        <a:p>
          <a:r>
            <a:rPr lang="en-US" dirty="0" smtClean="0"/>
            <a:t>Thick Atmosphere</a:t>
          </a:r>
          <a:endParaRPr lang="en-US" dirty="0"/>
        </a:p>
      </dgm:t>
    </dgm:pt>
    <dgm:pt modelId="{0A880E7B-97E2-40FE-B17E-85498FCBC833}" type="parTrans" cxnId="{4C0319A6-845F-44E3-B816-D36AAD7F727D}">
      <dgm:prSet/>
      <dgm:spPr/>
      <dgm:t>
        <a:bodyPr/>
        <a:lstStyle/>
        <a:p>
          <a:endParaRPr lang="en-US"/>
        </a:p>
      </dgm:t>
    </dgm:pt>
    <dgm:pt modelId="{3944418E-A6EA-48BC-9DD7-643A4BDB50E3}" type="sibTrans" cxnId="{4C0319A6-845F-44E3-B816-D36AAD7F727D}">
      <dgm:prSet/>
      <dgm:spPr/>
      <dgm:t>
        <a:bodyPr/>
        <a:lstStyle/>
        <a:p>
          <a:endParaRPr lang="en-US"/>
        </a:p>
      </dgm:t>
    </dgm:pt>
    <dgm:pt modelId="{3DD6DA1D-9A90-42E4-ADA5-731D8BC97696}">
      <dgm:prSet phldrT="[Text]"/>
      <dgm:spPr/>
      <dgm:t>
        <a:bodyPr/>
        <a:lstStyle/>
        <a:p>
          <a:r>
            <a:rPr lang="en-US" dirty="0" smtClean="0"/>
            <a:t>     Ring(s)</a:t>
          </a:r>
          <a:endParaRPr lang="en-US" dirty="0"/>
        </a:p>
      </dgm:t>
    </dgm:pt>
    <dgm:pt modelId="{97376B1A-DD82-4513-982D-2AEBAB940FB3}" type="parTrans" cxnId="{094F6A01-8296-4616-B342-87A8DFA30BB0}">
      <dgm:prSet/>
      <dgm:spPr/>
      <dgm:t>
        <a:bodyPr/>
        <a:lstStyle/>
        <a:p>
          <a:endParaRPr lang="en-US"/>
        </a:p>
      </dgm:t>
    </dgm:pt>
    <dgm:pt modelId="{F55E5117-68E6-40B6-B8BC-004A46E07A74}" type="sibTrans" cxnId="{094F6A01-8296-4616-B342-87A8DFA30BB0}">
      <dgm:prSet/>
      <dgm:spPr/>
      <dgm:t>
        <a:bodyPr/>
        <a:lstStyle/>
        <a:p>
          <a:endParaRPr lang="en-US"/>
        </a:p>
      </dgm:t>
    </dgm:pt>
    <dgm:pt modelId="{27C77509-7025-4521-8C2F-D81C25D7C211}" type="pres">
      <dgm:prSet presAssocID="{EBB53157-CC6B-44EB-84B9-CECFA420FEDC}" presName="compositeShape" presStyleCnt="0">
        <dgm:presLayoutVars>
          <dgm:chMax val="7"/>
          <dgm:dir/>
          <dgm:resizeHandles val="exact"/>
        </dgm:presLayoutVars>
      </dgm:prSet>
      <dgm:spPr/>
    </dgm:pt>
    <dgm:pt modelId="{B015E2DB-88AA-4B1A-B357-D48B751C061A}" type="pres">
      <dgm:prSet presAssocID="{B71E3FA8-434A-470F-A445-7A4310E6032D}" presName="circ1" presStyleLbl="vennNode1" presStyleIdx="0" presStyleCnt="3" custScaleX="100000" custScaleY="100000" custLinFactNeighborX="3052" custLinFactNeighborY="2612"/>
      <dgm:spPr/>
      <dgm:t>
        <a:bodyPr/>
        <a:lstStyle/>
        <a:p>
          <a:endParaRPr lang="en-US"/>
        </a:p>
      </dgm:t>
    </dgm:pt>
    <dgm:pt modelId="{A311C070-D94D-438A-8547-2DAA2A072DF7}" type="pres">
      <dgm:prSet presAssocID="{B71E3FA8-434A-470F-A445-7A4310E6032D}" presName="circ1Tx" presStyleLbl="revTx" presStyleIdx="0" presStyleCnt="0">
        <dgm:presLayoutVars>
          <dgm:chMax val="0"/>
          <dgm:chPref val="0"/>
          <dgm:bulletEnabled val="1"/>
        </dgm:presLayoutVars>
      </dgm:prSet>
      <dgm:spPr/>
      <dgm:t>
        <a:bodyPr/>
        <a:lstStyle/>
        <a:p>
          <a:endParaRPr lang="en-US"/>
        </a:p>
      </dgm:t>
    </dgm:pt>
    <dgm:pt modelId="{BCBD4B6F-E515-451A-80F4-5FEF7E53E1FE}" type="pres">
      <dgm:prSet presAssocID="{B97B5B22-0687-4599-8662-19D53D82B859}" presName="circ2" presStyleLbl="vennNode1" presStyleIdx="1" presStyleCnt="3"/>
      <dgm:spPr/>
      <dgm:t>
        <a:bodyPr/>
        <a:lstStyle/>
        <a:p>
          <a:endParaRPr lang="en-US"/>
        </a:p>
      </dgm:t>
    </dgm:pt>
    <dgm:pt modelId="{DB0D98D0-FB7F-4A61-B78B-8F4E854FE122}" type="pres">
      <dgm:prSet presAssocID="{B97B5B22-0687-4599-8662-19D53D82B859}" presName="circ2Tx" presStyleLbl="revTx" presStyleIdx="0" presStyleCnt="0">
        <dgm:presLayoutVars>
          <dgm:chMax val="0"/>
          <dgm:chPref val="0"/>
          <dgm:bulletEnabled val="1"/>
        </dgm:presLayoutVars>
      </dgm:prSet>
      <dgm:spPr/>
      <dgm:t>
        <a:bodyPr/>
        <a:lstStyle/>
        <a:p>
          <a:endParaRPr lang="en-US"/>
        </a:p>
      </dgm:t>
    </dgm:pt>
    <dgm:pt modelId="{C36676E9-A1E5-49B5-BEDB-12FA97D09A78}" type="pres">
      <dgm:prSet presAssocID="{3DD6DA1D-9A90-42E4-ADA5-731D8BC97696}" presName="circ3" presStyleLbl="vennNode1" presStyleIdx="2" presStyleCnt="3"/>
      <dgm:spPr/>
      <dgm:t>
        <a:bodyPr/>
        <a:lstStyle/>
        <a:p>
          <a:endParaRPr lang="en-US"/>
        </a:p>
      </dgm:t>
    </dgm:pt>
    <dgm:pt modelId="{1502DC49-711E-4EC3-89D1-45BBF4983DDA}" type="pres">
      <dgm:prSet presAssocID="{3DD6DA1D-9A90-42E4-ADA5-731D8BC97696}" presName="circ3Tx" presStyleLbl="revTx" presStyleIdx="0" presStyleCnt="0">
        <dgm:presLayoutVars>
          <dgm:chMax val="0"/>
          <dgm:chPref val="0"/>
          <dgm:bulletEnabled val="1"/>
        </dgm:presLayoutVars>
      </dgm:prSet>
      <dgm:spPr/>
      <dgm:t>
        <a:bodyPr/>
        <a:lstStyle/>
        <a:p>
          <a:endParaRPr lang="en-US"/>
        </a:p>
      </dgm:t>
    </dgm:pt>
  </dgm:ptLst>
  <dgm:cxnLst>
    <dgm:cxn modelId="{094F6A01-8296-4616-B342-87A8DFA30BB0}" srcId="{EBB53157-CC6B-44EB-84B9-CECFA420FEDC}" destId="{3DD6DA1D-9A90-42E4-ADA5-731D8BC97696}" srcOrd="2" destOrd="0" parTransId="{97376B1A-DD82-4513-982D-2AEBAB940FB3}" sibTransId="{F55E5117-68E6-40B6-B8BC-004A46E07A74}"/>
    <dgm:cxn modelId="{61834230-3899-44A5-921B-2AF7B432206F}" type="presOf" srcId="{B71E3FA8-434A-470F-A445-7A4310E6032D}" destId="{A311C070-D94D-438A-8547-2DAA2A072DF7}" srcOrd="1" destOrd="0" presId="urn:microsoft.com/office/officeart/2005/8/layout/venn1"/>
    <dgm:cxn modelId="{51C1ED6E-81A1-42A7-9FE1-AF13DDCB1E84}" srcId="{EBB53157-CC6B-44EB-84B9-CECFA420FEDC}" destId="{B71E3FA8-434A-470F-A445-7A4310E6032D}" srcOrd="0" destOrd="0" parTransId="{258E431D-6B0E-44B7-99F4-BCCE292FAC9A}" sibTransId="{3135E287-3397-46CC-B548-4F95CB253A81}"/>
    <dgm:cxn modelId="{88D8AA4C-E154-48A4-8034-9983069E1332}" type="presOf" srcId="{EBB53157-CC6B-44EB-84B9-CECFA420FEDC}" destId="{27C77509-7025-4521-8C2F-D81C25D7C211}" srcOrd="0" destOrd="0" presId="urn:microsoft.com/office/officeart/2005/8/layout/venn1"/>
    <dgm:cxn modelId="{4C0319A6-845F-44E3-B816-D36AAD7F727D}" srcId="{EBB53157-CC6B-44EB-84B9-CECFA420FEDC}" destId="{B97B5B22-0687-4599-8662-19D53D82B859}" srcOrd="1" destOrd="0" parTransId="{0A880E7B-97E2-40FE-B17E-85498FCBC833}" sibTransId="{3944418E-A6EA-48BC-9DD7-643A4BDB50E3}"/>
    <dgm:cxn modelId="{5621D0BF-A75D-4506-9E2A-5E6F7C01D6D7}" type="presOf" srcId="{3DD6DA1D-9A90-42E4-ADA5-731D8BC97696}" destId="{1502DC49-711E-4EC3-89D1-45BBF4983DDA}" srcOrd="1" destOrd="0" presId="urn:microsoft.com/office/officeart/2005/8/layout/venn1"/>
    <dgm:cxn modelId="{90CC0889-1215-428C-8279-80658CB214CA}" type="presOf" srcId="{3DD6DA1D-9A90-42E4-ADA5-731D8BC97696}" destId="{C36676E9-A1E5-49B5-BEDB-12FA97D09A78}" srcOrd="0" destOrd="0" presId="urn:microsoft.com/office/officeart/2005/8/layout/venn1"/>
    <dgm:cxn modelId="{8D3E25F6-983E-4947-B0DF-03AE7B010607}" type="presOf" srcId="{B97B5B22-0687-4599-8662-19D53D82B859}" destId="{DB0D98D0-FB7F-4A61-B78B-8F4E854FE122}" srcOrd="1" destOrd="0" presId="urn:microsoft.com/office/officeart/2005/8/layout/venn1"/>
    <dgm:cxn modelId="{A6F6B9ED-7C59-4FE0-AA46-09CBEC5CC516}" type="presOf" srcId="{B71E3FA8-434A-470F-A445-7A4310E6032D}" destId="{B015E2DB-88AA-4B1A-B357-D48B751C061A}" srcOrd="0" destOrd="0" presId="urn:microsoft.com/office/officeart/2005/8/layout/venn1"/>
    <dgm:cxn modelId="{D98E8674-77C5-4F4B-BDAB-303D5A2AC38F}" type="presOf" srcId="{B97B5B22-0687-4599-8662-19D53D82B859}" destId="{BCBD4B6F-E515-451A-80F4-5FEF7E53E1FE}" srcOrd="0" destOrd="0" presId="urn:microsoft.com/office/officeart/2005/8/layout/venn1"/>
    <dgm:cxn modelId="{D01F18B6-941B-4810-BEDF-921EF59F2695}" type="presParOf" srcId="{27C77509-7025-4521-8C2F-D81C25D7C211}" destId="{B015E2DB-88AA-4B1A-B357-D48B751C061A}" srcOrd="0" destOrd="0" presId="urn:microsoft.com/office/officeart/2005/8/layout/venn1"/>
    <dgm:cxn modelId="{1F63A7CB-C445-4233-8E3E-B8F9883E9A16}" type="presParOf" srcId="{27C77509-7025-4521-8C2F-D81C25D7C211}" destId="{A311C070-D94D-438A-8547-2DAA2A072DF7}" srcOrd="1" destOrd="0" presId="urn:microsoft.com/office/officeart/2005/8/layout/venn1"/>
    <dgm:cxn modelId="{61429530-61A8-45C9-9CD5-99FC5A4E7980}" type="presParOf" srcId="{27C77509-7025-4521-8C2F-D81C25D7C211}" destId="{BCBD4B6F-E515-451A-80F4-5FEF7E53E1FE}" srcOrd="2" destOrd="0" presId="urn:microsoft.com/office/officeart/2005/8/layout/venn1"/>
    <dgm:cxn modelId="{6EEEFEE1-E8D3-474C-86F0-1DEAACCDA43F}" type="presParOf" srcId="{27C77509-7025-4521-8C2F-D81C25D7C211}" destId="{DB0D98D0-FB7F-4A61-B78B-8F4E854FE122}" srcOrd="3" destOrd="0" presId="urn:microsoft.com/office/officeart/2005/8/layout/venn1"/>
    <dgm:cxn modelId="{EE42DC27-60DE-4CD1-AD35-BF90BC4F66A0}" type="presParOf" srcId="{27C77509-7025-4521-8C2F-D81C25D7C211}" destId="{C36676E9-A1E5-49B5-BEDB-12FA97D09A78}" srcOrd="4" destOrd="0" presId="urn:microsoft.com/office/officeart/2005/8/layout/venn1"/>
    <dgm:cxn modelId="{895A24DD-0C7F-48ED-AAAD-4C555DF1CF47}" type="presParOf" srcId="{27C77509-7025-4521-8C2F-D81C25D7C211}" destId="{1502DC49-711E-4EC3-89D1-45BBF4983DD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ED1751-8DBE-4951-9934-316644BB3A4C}" type="doc">
      <dgm:prSet loTypeId="urn:microsoft.com/office/officeart/2005/8/layout/venn1" loCatId="relationship" qsTypeId="urn:microsoft.com/office/officeart/2005/8/quickstyle/simple5" qsCatId="simple" csTypeId="urn:microsoft.com/office/officeart/2005/8/colors/colorful4" csCatId="colorful" phldr="1"/>
      <dgm:spPr/>
    </dgm:pt>
    <dgm:pt modelId="{65F9118C-3AE5-47BF-B3A3-E273431BA5F8}">
      <dgm:prSet phldrT="[Text]"/>
      <dgm:spPr/>
      <dgm:t>
        <a:bodyPr/>
        <a:lstStyle/>
        <a:p>
          <a:r>
            <a:rPr lang="en-US" dirty="0" smtClean="0"/>
            <a:t>Organism Benefited</a:t>
          </a:r>
          <a:endParaRPr lang="en-US" dirty="0"/>
        </a:p>
      </dgm:t>
    </dgm:pt>
    <dgm:pt modelId="{DDDFFD5C-0A91-4227-83CA-9EAAB978A88E}" type="parTrans" cxnId="{B5514141-4C88-4CD9-A423-502F8E6653C5}">
      <dgm:prSet/>
      <dgm:spPr/>
      <dgm:t>
        <a:bodyPr/>
        <a:lstStyle/>
        <a:p>
          <a:endParaRPr lang="en-US"/>
        </a:p>
      </dgm:t>
    </dgm:pt>
    <dgm:pt modelId="{69C62C30-C37A-4938-8742-D319EDFEB5B9}" type="sibTrans" cxnId="{B5514141-4C88-4CD9-A423-502F8E6653C5}">
      <dgm:prSet/>
      <dgm:spPr/>
      <dgm:t>
        <a:bodyPr/>
        <a:lstStyle/>
        <a:p>
          <a:endParaRPr lang="en-US"/>
        </a:p>
      </dgm:t>
    </dgm:pt>
    <dgm:pt modelId="{2BED7A18-1106-4BAD-A847-C521369A9F49}">
      <dgm:prSet phldrT="[Text]"/>
      <dgm:spPr/>
      <dgm:t>
        <a:bodyPr/>
        <a:lstStyle/>
        <a:p>
          <a:r>
            <a:rPr lang="en-US" dirty="0" smtClean="0"/>
            <a:t>Organism Unaffected</a:t>
          </a:r>
          <a:endParaRPr lang="en-US" dirty="0"/>
        </a:p>
      </dgm:t>
    </dgm:pt>
    <dgm:pt modelId="{7783C19D-7A83-46C9-B453-B6F818DE3AAA}" type="parTrans" cxnId="{2413E68A-F858-438A-B488-6A68FA9FBA2F}">
      <dgm:prSet/>
      <dgm:spPr/>
      <dgm:t>
        <a:bodyPr/>
        <a:lstStyle/>
        <a:p>
          <a:endParaRPr lang="en-US"/>
        </a:p>
      </dgm:t>
    </dgm:pt>
    <dgm:pt modelId="{66F16EEE-8B87-4F4E-B2FC-C1D68D0AD805}" type="sibTrans" cxnId="{2413E68A-F858-438A-B488-6A68FA9FBA2F}">
      <dgm:prSet/>
      <dgm:spPr/>
      <dgm:t>
        <a:bodyPr/>
        <a:lstStyle/>
        <a:p>
          <a:endParaRPr lang="en-US"/>
        </a:p>
      </dgm:t>
    </dgm:pt>
    <dgm:pt modelId="{CA597B6D-DE3B-4046-904F-D96EDBD2B25C}">
      <dgm:prSet phldrT="[Text]"/>
      <dgm:spPr/>
      <dgm:t>
        <a:bodyPr/>
        <a:lstStyle/>
        <a:p>
          <a:r>
            <a:rPr lang="en-US" dirty="0" smtClean="0"/>
            <a:t>Organism Harmed</a:t>
          </a:r>
          <a:endParaRPr lang="en-US" dirty="0"/>
        </a:p>
      </dgm:t>
    </dgm:pt>
    <dgm:pt modelId="{2BBDB285-C685-4D38-9728-87F5C5177624}" type="parTrans" cxnId="{359DECBE-10AF-474C-A210-611298DB3F1C}">
      <dgm:prSet/>
      <dgm:spPr/>
      <dgm:t>
        <a:bodyPr/>
        <a:lstStyle/>
        <a:p>
          <a:endParaRPr lang="en-US"/>
        </a:p>
      </dgm:t>
    </dgm:pt>
    <dgm:pt modelId="{0F620D54-ED10-4388-9E48-6B8B5E9EA996}" type="sibTrans" cxnId="{359DECBE-10AF-474C-A210-611298DB3F1C}">
      <dgm:prSet/>
      <dgm:spPr/>
      <dgm:t>
        <a:bodyPr/>
        <a:lstStyle/>
        <a:p>
          <a:endParaRPr lang="en-US"/>
        </a:p>
      </dgm:t>
    </dgm:pt>
    <dgm:pt modelId="{B73B2AF2-CF84-4252-AD9B-49FF23E3A283}" type="pres">
      <dgm:prSet presAssocID="{29ED1751-8DBE-4951-9934-316644BB3A4C}" presName="compositeShape" presStyleCnt="0">
        <dgm:presLayoutVars>
          <dgm:chMax val="7"/>
          <dgm:dir/>
          <dgm:resizeHandles val="exact"/>
        </dgm:presLayoutVars>
      </dgm:prSet>
      <dgm:spPr/>
    </dgm:pt>
    <dgm:pt modelId="{6E60E50C-E164-4F01-BE8D-FE4D22DD4589}" type="pres">
      <dgm:prSet presAssocID="{65F9118C-3AE5-47BF-B3A3-E273431BA5F8}" presName="circ1" presStyleLbl="vennNode1" presStyleIdx="0" presStyleCnt="3"/>
      <dgm:spPr/>
      <dgm:t>
        <a:bodyPr/>
        <a:lstStyle/>
        <a:p>
          <a:endParaRPr lang="en-US"/>
        </a:p>
      </dgm:t>
    </dgm:pt>
    <dgm:pt modelId="{CBB1EFF6-72C7-424F-A047-8BCCFF5D727F}" type="pres">
      <dgm:prSet presAssocID="{65F9118C-3AE5-47BF-B3A3-E273431BA5F8}" presName="circ1Tx" presStyleLbl="revTx" presStyleIdx="0" presStyleCnt="0">
        <dgm:presLayoutVars>
          <dgm:chMax val="0"/>
          <dgm:chPref val="0"/>
          <dgm:bulletEnabled val="1"/>
        </dgm:presLayoutVars>
      </dgm:prSet>
      <dgm:spPr/>
      <dgm:t>
        <a:bodyPr/>
        <a:lstStyle/>
        <a:p>
          <a:endParaRPr lang="en-US"/>
        </a:p>
      </dgm:t>
    </dgm:pt>
    <dgm:pt modelId="{6323996D-1B5E-4050-A0B9-21AAF95A4DC1}" type="pres">
      <dgm:prSet presAssocID="{2BED7A18-1106-4BAD-A847-C521369A9F49}" presName="circ2" presStyleLbl="vennNode1" presStyleIdx="1" presStyleCnt="3"/>
      <dgm:spPr/>
      <dgm:t>
        <a:bodyPr/>
        <a:lstStyle/>
        <a:p>
          <a:endParaRPr lang="en-US"/>
        </a:p>
      </dgm:t>
    </dgm:pt>
    <dgm:pt modelId="{79BBAEB5-B658-4029-ADC1-76C8C722FD27}" type="pres">
      <dgm:prSet presAssocID="{2BED7A18-1106-4BAD-A847-C521369A9F49}" presName="circ2Tx" presStyleLbl="revTx" presStyleIdx="0" presStyleCnt="0">
        <dgm:presLayoutVars>
          <dgm:chMax val="0"/>
          <dgm:chPref val="0"/>
          <dgm:bulletEnabled val="1"/>
        </dgm:presLayoutVars>
      </dgm:prSet>
      <dgm:spPr/>
      <dgm:t>
        <a:bodyPr/>
        <a:lstStyle/>
        <a:p>
          <a:endParaRPr lang="en-US"/>
        </a:p>
      </dgm:t>
    </dgm:pt>
    <dgm:pt modelId="{845E0731-039A-4E2F-A4E0-F00E9FDD8E0B}" type="pres">
      <dgm:prSet presAssocID="{CA597B6D-DE3B-4046-904F-D96EDBD2B25C}" presName="circ3" presStyleLbl="vennNode1" presStyleIdx="2" presStyleCnt="3"/>
      <dgm:spPr/>
      <dgm:t>
        <a:bodyPr/>
        <a:lstStyle/>
        <a:p>
          <a:endParaRPr lang="en-US"/>
        </a:p>
      </dgm:t>
    </dgm:pt>
    <dgm:pt modelId="{F0ED6F90-0664-4602-9AAA-E1B44A4C601F}" type="pres">
      <dgm:prSet presAssocID="{CA597B6D-DE3B-4046-904F-D96EDBD2B25C}" presName="circ3Tx" presStyleLbl="revTx" presStyleIdx="0" presStyleCnt="0">
        <dgm:presLayoutVars>
          <dgm:chMax val="0"/>
          <dgm:chPref val="0"/>
          <dgm:bulletEnabled val="1"/>
        </dgm:presLayoutVars>
      </dgm:prSet>
      <dgm:spPr/>
      <dgm:t>
        <a:bodyPr/>
        <a:lstStyle/>
        <a:p>
          <a:endParaRPr lang="en-US"/>
        </a:p>
      </dgm:t>
    </dgm:pt>
  </dgm:ptLst>
  <dgm:cxnLst>
    <dgm:cxn modelId="{6C413090-8B09-4C8A-A9AD-5B0EF96A48A7}" type="presOf" srcId="{2BED7A18-1106-4BAD-A847-C521369A9F49}" destId="{6323996D-1B5E-4050-A0B9-21AAF95A4DC1}" srcOrd="0" destOrd="0" presId="urn:microsoft.com/office/officeart/2005/8/layout/venn1"/>
    <dgm:cxn modelId="{359DECBE-10AF-474C-A210-611298DB3F1C}" srcId="{29ED1751-8DBE-4951-9934-316644BB3A4C}" destId="{CA597B6D-DE3B-4046-904F-D96EDBD2B25C}" srcOrd="2" destOrd="0" parTransId="{2BBDB285-C685-4D38-9728-87F5C5177624}" sibTransId="{0F620D54-ED10-4388-9E48-6B8B5E9EA996}"/>
    <dgm:cxn modelId="{550FA86C-EB49-424A-9AFA-66CDDD7E7C1C}" type="presOf" srcId="{2BED7A18-1106-4BAD-A847-C521369A9F49}" destId="{79BBAEB5-B658-4029-ADC1-76C8C722FD27}" srcOrd="1" destOrd="0" presId="urn:microsoft.com/office/officeart/2005/8/layout/venn1"/>
    <dgm:cxn modelId="{9397D66E-7AD8-4161-AE98-922E0C282CAB}" type="presOf" srcId="{CA597B6D-DE3B-4046-904F-D96EDBD2B25C}" destId="{F0ED6F90-0664-4602-9AAA-E1B44A4C601F}" srcOrd="1" destOrd="0" presId="urn:microsoft.com/office/officeart/2005/8/layout/venn1"/>
    <dgm:cxn modelId="{F677D884-0A20-4D60-9035-CD64D4A2228B}" type="presOf" srcId="{65F9118C-3AE5-47BF-B3A3-E273431BA5F8}" destId="{CBB1EFF6-72C7-424F-A047-8BCCFF5D727F}" srcOrd="1" destOrd="0" presId="urn:microsoft.com/office/officeart/2005/8/layout/venn1"/>
    <dgm:cxn modelId="{B5514141-4C88-4CD9-A423-502F8E6653C5}" srcId="{29ED1751-8DBE-4951-9934-316644BB3A4C}" destId="{65F9118C-3AE5-47BF-B3A3-E273431BA5F8}" srcOrd="0" destOrd="0" parTransId="{DDDFFD5C-0A91-4227-83CA-9EAAB978A88E}" sibTransId="{69C62C30-C37A-4938-8742-D319EDFEB5B9}"/>
    <dgm:cxn modelId="{460F6FDE-87A6-4EB1-BB0C-4414E39B8BAE}" type="presOf" srcId="{65F9118C-3AE5-47BF-B3A3-E273431BA5F8}" destId="{6E60E50C-E164-4F01-BE8D-FE4D22DD4589}" srcOrd="0" destOrd="0" presId="urn:microsoft.com/office/officeart/2005/8/layout/venn1"/>
    <dgm:cxn modelId="{BC9E5820-3D66-441A-8DAF-990535099669}" type="presOf" srcId="{CA597B6D-DE3B-4046-904F-D96EDBD2B25C}" destId="{845E0731-039A-4E2F-A4E0-F00E9FDD8E0B}" srcOrd="0" destOrd="0" presId="urn:microsoft.com/office/officeart/2005/8/layout/venn1"/>
    <dgm:cxn modelId="{2413E68A-F858-438A-B488-6A68FA9FBA2F}" srcId="{29ED1751-8DBE-4951-9934-316644BB3A4C}" destId="{2BED7A18-1106-4BAD-A847-C521369A9F49}" srcOrd="1" destOrd="0" parTransId="{7783C19D-7A83-46C9-B453-B6F818DE3AAA}" sibTransId="{66F16EEE-8B87-4F4E-B2FC-C1D68D0AD805}"/>
    <dgm:cxn modelId="{AA209E72-347E-4634-9958-6DFE1BADDF3D}" type="presOf" srcId="{29ED1751-8DBE-4951-9934-316644BB3A4C}" destId="{B73B2AF2-CF84-4252-AD9B-49FF23E3A283}" srcOrd="0" destOrd="0" presId="urn:microsoft.com/office/officeart/2005/8/layout/venn1"/>
    <dgm:cxn modelId="{0D27657D-5E0C-4E36-BAA5-66793E28CDD5}" type="presParOf" srcId="{B73B2AF2-CF84-4252-AD9B-49FF23E3A283}" destId="{6E60E50C-E164-4F01-BE8D-FE4D22DD4589}" srcOrd="0" destOrd="0" presId="urn:microsoft.com/office/officeart/2005/8/layout/venn1"/>
    <dgm:cxn modelId="{2C0C21FB-B401-4F55-9B50-DE847318D203}" type="presParOf" srcId="{B73B2AF2-CF84-4252-AD9B-49FF23E3A283}" destId="{CBB1EFF6-72C7-424F-A047-8BCCFF5D727F}" srcOrd="1" destOrd="0" presId="urn:microsoft.com/office/officeart/2005/8/layout/venn1"/>
    <dgm:cxn modelId="{7759B155-42F4-47FE-A2CE-7C9984D7390A}" type="presParOf" srcId="{B73B2AF2-CF84-4252-AD9B-49FF23E3A283}" destId="{6323996D-1B5E-4050-A0B9-21AAF95A4DC1}" srcOrd="2" destOrd="0" presId="urn:microsoft.com/office/officeart/2005/8/layout/venn1"/>
    <dgm:cxn modelId="{BA5AF601-3E88-4534-B1CF-D09C3E2B7B46}" type="presParOf" srcId="{B73B2AF2-CF84-4252-AD9B-49FF23E3A283}" destId="{79BBAEB5-B658-4029-ADC1-76C8C722FD27}" srcOrd="3" destOrd="0" presId="urn:microsoft.com/office/officeart/2005/8/layout/venn1"/>
    <dgm:cxn modelId="{C190A920-8132-4985-BCEE-D04756CEF0FB}" type="presParOf" srcId="{B73B2AF2-CF84-4252-AD9B-49FF23E3A283}" destId="{845E0731-039A-4E2F-A4E0-F00E9FDD8E0B}" srcOrd="4" destOrd="0" presId="urn:microsoft.com/office/officeart/2005/8/layout/venn1"/>
    <dgm:cxn modelId="{E154DB52-8617-46DA-AF26-E75836B126BC}" type="presParOf" srcId="{B73B2AF2-CF84-4252-AD9B-49FF23E3A283}" destId="{F0ED6F90-0664-4602-9AAA-E1B44A4C601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FE1E74B-13B3-4BAA-BC53-63410B71CF88}" type="datetimeFigureOut">
              <a:rPr lang="en-US" smtClean="0"/>
              <a:pPr/>
              <a:t>3/20/2016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3126306-1596-4959-A3DE-4EF8E65DD119}" type="slidenum">
              <a:rPr lang="en-US" smtClean="0"/>
              <a:pPr/>
              <a:t>‹#›</a:t>
            </a:fld>
            <a:endParaRPr lang="en-US"/>
          </a:p>
        </p:txBody>
      </p:sp>
    </p:spTree>
    <p:extLst>
      <p:ext uri="{BB962C8B-B14F-4D97-AF65-F5344CB8AC3E}">
        <p14:creationId xmlns:p14="http://schemas.microsoft.com/office/powerpoint/2010/main" val="538359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0AA1E4-86A0-4925-9E72-9AA51A3FFEBB}" type="datetimeFigureOut">
              <a:rPr lang="en-US" smtClean="0"/>
              <a:pPr/>
              <a:t>3/20/2016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AB5E2A7-E3CC-4A45-A4BA-AAC588D8A01B}" type="slidenum">
              <a:rPr lang="en-US" smtClean="0"/>
              <a:pPr/>
              <a:t>‹#›</a:t>
            </a:fld>
            <a:endParaRPr lang="en-US"/>
          </a:p>
        </p:txBody>
      </p:sp>
    </p:spTree>
    <p:extLst>
      <p:ext uri="{BB962C8B-B14F-4D97-AF65-F5344CB8AC3E}">
        <p14:creationId xmlns:p14="http://schemas.microsoft.com/office/powerpoint/2010/main" val="2086831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allow scientists to see things they could not normally see, sub and shuttle allow people to go TO the places they want to see while the telescope and microscope allow vision in controlled environment.</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do one or both simulations.  1</a:t>
            </a:r>
            <a:r>
              <a:rPr lang="en-US" baseline="30000" dirty="0" smtClean="0"/>
              <a:t>st</a:t>
            </a:r>
            <a:r>
              <a:rPr lang="en-US" dirty="0" smtClean="0"/>
              <a:t> simulation does not refer to salts</a:t>
            </a:r>
            <a:r>
              <a:rPr lang="en-US" baseline="0" dirty="0" smtClean="0"/>
              <a:t> at all. </a:t>
            </a:r>
            <a:r>
              <a:rPr lang="en-US" dirty="0" smtClean="0"/>
              <a:t>2</a:t>
            </a:r>
            <a:r>
              <a:rPr lang="en-US" baseline="30000" dirty="0" smtClean="0"/>
              <a:t>nd</a:t>
            </a:r>
            <a:r>
              <a:rPr lang="en-US" dirty="0" smtClean="0"/>
              <a:t> simulation</a:t>
            </a:r>
            <a:r>
              <a:rPr lang="en-US" baseline="0" dirty="0" smtClean="0"/>
              <a:t> refers to metals as bases and says that strong bases are corrosive which may be confusing but most of it is very good information so it can be overlooked.  </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82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Would just run the beginning simulation, although the rest is useful it</a:t>
            </a:r>
            <a:r>
              <a:rPr lang="en-US" baseline="0" dirty="0" smtClean="0"/>
              <a:t> tended to get bogged down in </a:t>
            </a:r>
            <a:r>
              <a:rPr lang="en-US" baseline="0" smtClean="0"/>
              <a:t>the animation.</a:t>
            </a:r>
            <a:endParaRPr lang="en-US"/>
          </a:p>
        </p:txBody>
      </p:sp>
      <p:sp>
        <p:nvSpPr>
          <p:cNvPr id="4" name="Slide Number Placeholder 3"/>
          <p:cNvSpPr>
            <a:spLocks noGrp="1"/>
          </p:cNvSpPr>
          <p:nvPr>
            <p:ph type="sldNum" sz="quarter" idx="10"/>
          </p:nvPr>
        </p:nvSpPr>
        <p:spPr/>
        <p:txBody>
          <a:bodyPr/>
          <a:lstStyle/>
          <a:p>
            <a:fld id="{0AB5E2A7-E3CC-4A45-A4BA-AAC588D8A01B}" type="slidenum">
              <a:rPr lang="en-US" smtClean="0"/>
              <a:pPr/>
              <a:t>87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over all review of energy but gets into Renewable resources, Heat flow, etc… so save for later http://www.bbc.co.uk/schools/ks3bitesize/science/energy_electricity_forces/energy_transfer_storage/activity.shtml</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98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sure to click on “Show Energy of” buttons so students can see the bar</a:t>
            </a:r>
            <a:r>
              <a:rPr lang="en-US" baseline="0" dirty="0" smtClean="0"/>
              <a:t> graphs</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100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Previews the next two slides as well</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107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Simulation</a:t>
            </a:r>
            <a:r>
              <a:rPr lang="en-US" baseline="0" dirty="0" smtClean="0"/>
              <a:t> has a LOT of extras, can keep it very simple or go more in depth as needed</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112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Technically benchmark</a:t>
            </a:r>
            <a:r>
              <a:rPr lang="en-US" baseline="0" dirty="0" smtClean="0"/>
              <a:t> is only for constant speed so C is not entirely appropriate, but it would be good to see if the students KNOW that C is not constant speed.</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113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review of hierarchy and cell theory</a:t>
            </a:r>
            <a:r>
              <a:rPr lang="en-US" baseline="0" dirty="0" smtClean="0"/>
              <a:t> as well.</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supporting resource: http://163.16.28.248/bio/activelearner/22/ch22c1.html</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 you should avoid the 5</a:t>
            </a:r>
            <a:r>
              <a:rPr lang="en-US" baseline="30000" dirty="0" smtClean="0"/>
              <a:t>th</a:t>
            </a:r>
            <a:r>
              <a:rPr lang="en-US" baseline="0" dirty="0" smtClean="0"/>
              <a:t> example on the site as it gets into human evolution which can be controversial and is not part of the test item specs for FCAT</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photosphere;</a:t>
            </a:r>
            <a:r>
              <a:rPr lang="en-US" baseline="0" dirty="0" smtClean="0"/>
              <a:t> B: sunspots, C: Prominence, D: Solar Flare, E: Corona, F: Convection Zone, G: Radiation Zone, H: Core, I: </a:t>
            </a:r>
            <a:r>
              <a:rPr lang="en-US" baseline="0" dirty="0" err="1" smtClean="0"/>
              <a:t>Chromosphere</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35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Nice additional resource: http://www.ms-starship.com/sciencenew/symbiosis.htm</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143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will not be assessed on Food Chains but the activity is still appropriate</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144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a:t>
            </a:r>
            <a:r>
              <a:rPr lang="en-US" baseline="0" dirty="0" smtClean="0"/>
              <a:t> there are several animations on the site that may be used but the ideal one is “8.1a </a:t>
            </a:r>
            <a:r>
              <a:rPr lang="en-US" sz="1200" b="1" kern="1200" dirty="0" smtClean="0">
                <a:solidFill>
                  <a:schemeClr val="tx1"/>
                </a:solidFill>
                <a:latin typeface="+mn-lt"/>
                <a:ea typeface="+mn-ea"/>
                <a:cs typeface="+mn-cs"/>
              </a:rPr>
              <a:t>Process Animation: Photosynthesis: The Flow of Energy” </a:t>
            </a:r>
            <a:r>
              <a:rPr lang="en-US" sz="1200" b="0" kern="1200" dirty="0" smtClean="0">
                <a:solidFill>
                  <a:schemeClr val="tx1"/>
                </a:solidFill>
                <a:latin typeface="+mn-lt"/>
                <a:ea typeface="+mn-ea"/>
                <a:cs typeface="+mn-cs"/>
              </a:rPr>
              <a:t>as</a:t>
            </a:r>
            <a:r>
              <a:rPr lang="en-US" sz="1200" b="0" kern="1200" baseline="0" dirty="0" smtClean="0">
                <a:solidFill>
                  <a:schemeClr val="tx1"/>
                </a:solidFill>
                <a:latin typeface="+mn-lt"/>
                <a:ea typeface="+mn-ea"/>
                <a:cs typeface="+mn-cs"/>
              </a:rPr>
              <a:t> it shows both processes</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149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 has a little bit of introductory information not related to the benchmark first, but still valuable</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Simulation can be very technical but if you just let it run, students</a:t>
            </a:r>
            <a:r>
              <a:rPr lang="en-US" baseline="0" dirty="0" smtClean="0"/>
              <a:t> can watch the moon and sun change appearance.</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48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54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55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78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do one or both.</a:t>
            </a:r>
            <a:r>
              <a:rPr lang="en-US" baseline="0" dirty="0" smtClean="0"/>
              <a:t> </a:t>
            </a:r>
            <a:r>
              <a:rPr lang="en-US" dirty="0" smtClean="0"/>
              <a:t>Since the FCAT does not require</a:t>
            </a:r>
            <a:r>
              <a:rPr lang="en-US" baseline="0" dirty="0" smtClean="0"/>
              <a:t> knowledge of Plasma or Bose-Einstein Condensates, this video and/or simulation gives sufficient information for this benchmark, additional discussion about those states of matter can be done at the teacher’s discretion</a:t>
            </a:r>
          </a:p>
          <a:p>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80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3/20/2016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3/20/2016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3/20/2016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3/20/2016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3/20/2016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3/20/2016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3/20/2016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3/20/2016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3/20/2016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3/20/2016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6C819C-62C5-4765-9112-BA5E54789F40}" type="datetimeFigureOut">
              <a:rPr lang="en-US" smtClean="0"/>
              <a:pPr/>
              <a:t>3/20/2016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274638"/>
            <a:ext cx="8839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7414" name="Picture 6" descr="http://science.phillipmartin.info/science_human_eye.gif"/>
          <p:cNvPicPr>
            <a:picLocks noChangeAspect="1" noChangeArrowheads="1"/>
          </p:cNvPicPr>
          <p:nvPr/>
        </p:nvPicPr>
        <p:blipFill>
          <a:blip r:embed="rId13" cstate="print"/>
          <a:srcRect/>
          <a:stretch>
            <a:fillRect/>
          </a:stretch>
        </p:blipFill>
        <p:spPr bwMode="auto">
          <a:xfrm>
            <a:off x="3581400" y="5029200"/>
            <a:ext cx="1460090" cy="1828800"/>
          </a:xfrm>
          <a:prstGeom prst="rect">
            <a:avLst/>
          </a:prstGeom>
          <a:noFill/>
        </p:spPr>
      </p:pic>
      <p:sp>
        <p:nvSpPr>
          <p:cNvPr id="5" name="TextBox 4"/>
          <p:cNvSpPr txBox="1"/>
          <p:nvPr userDrawn="1"/>
        </p:nvSpPr>
        <p:spPr>
          <a:xfrm>
            <a:off x="6629400" y="6581001"/>
            <a:ext cx="2514600" cy="276999"/>
          </a:xfrm>
          <a:prstGeom prst="rect">
            <a:avLst/>
          </a:prstGeom>
          <a:noFill/>
        </p:spPr>
        <p:txBody>
          <a:bodyPr wrap="square" rtlCol="0">
            <a:spAutoFit/>
          </a:bodyPr>
          <a:lstStyle/>
          <a:p>
            <a:r>
              <a:rPr lang="en-US" sz="1200" dirty="0" smtClean="0"/>
              <a:t>Created by:</a:t>
            </a:r>
            <a:r>
              <a:rPr lang="en-US" sz="1200" baseline="0" dirty="0" smtClean="0"/>
              <a:t> R. </a:t>
            </a:r>
            <a:r>
              <a:rPr lang="en-US" sz="1200" baseline="0" dirty="0" err="1" smtClean="0"/>
              <a:t>Hallett-Njuguna</a:t>
            </a:r>
            <a:r>
              <a:rPr lang="en-US" sz="1200" baseline="0" dirty="0" smtClean="0"/>
              <a:t>, SCPS</a:t>
            </a:r>
            <a:endParaRPr 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FFFF00"/>
          </a:solidFill>
          <a:latin typeface="Kristen ITC"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Bradley Hand ITC"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Bradley Hand ITC"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Bradley Hand ITC"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Bradley Hand ITC"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Bradley Hand ITC"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hyperlink" Target="http://phet.colorado.edu/en/simulation/mass-spring-lab"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www.bbc.co.uk/schools/scienceclips/ages/9_10/changing_state.shtml"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www.bbc.co.uk/schools/ks3bitesize/science/energy_electricity_forces/forces/activity.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phet.colorado.edu/en/simulation/gravity-force-lab"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phet.colorado.edu/en/simulation/forces-1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png"/><Relationship Id="rId7" Type="http://schemas.openxmlformats.org/officeDocument/2006/relationships/image" Target="../media/image83.jpeg"/><Relationship Id="rId2" Type="http://schemas.openxmlformats.org/officeDocument/2006/relationships/image" Target="../media/image78.png"/><Relationship Id="rId1" Type="http://schemas.openxmlformats.org/officeDocument/2006/relationships/slideLayout" Target="../slideLayouts/slideLayout6.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www.childrensmuseum.org/themuseum/biotech/cellinteractive/index.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hyperlink" Target="http://science.nationalgeographic.com/science/health-and-human-body/human-body/"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www.pbs.org/wgbh/nova/nature/classifying-life.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hyperlink" Target="http://phet.colorado.edu/en/simulation/natural-selection"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www.pbs.org/wgbh/nova/evolution/fossil-evidence.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hyperlink" Target="http://www2.edc.org/weblabs/punnett/punnettsquare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4.xml.rels><?xml version="1.0" encoding="UTF-8" standalone="yes"?>
<Relationships xmlns="http://schemas.openxmlformats.org/package/2006/relationships"><Relationship Id="rId3" Type="http://schemas.openxmlformats.org/officeDocument/2006/relationships/hyperlink" Target="http://www.sheppardsoftware.com/content/animals/kidscorner/games/foodchaingame.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hyperlink" Target="http://www.wwnorton.com/college/biology/discoverbio3/full/content/ch8/animations.as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hyperlink" Target="http://www.windows2universe.org/earth/climate/carbon_cycle.html" TargetMode="Externa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bbc.co.uk/schools/ks3bitesize/science/environment_earth_universe/astronomy_space/activity.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highered.mcgraw-hill.com/olcweb/cgi/pluginpop.cgi?it=swf::800::600::/sites/dl/free/0072482621/78778/Eclipses_Nav.swf::Eclipse%20Interactiv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pbs.org/wgbh/nova/earth/what-causes-the-tides.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learner.org/interactives/rockcycle/diagram.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learner.org/interactives/dynamicearth/drift.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harcourtschool.com/activity/science_up_close/606/deploy/interface.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unshine.chpc.utah.edu/labs/atmosphere/ozone/atm_layers_solo.swf"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s>
</file>

<file path=ppt/slides/_rels/slide73.xml.rels><?xml version="1.0" encoding="UTF-8" standalone="yes"?>
<Relationships xmlns="http://schemas.openxmlformats.org/package/2006/relationships"><Relationship Id="rId2" Type="http://schemas.openxmlformats.org/officeDocument/2006/relationships/hyperlink" Target="http://phet.colorado.edu/sims/density-and-buoyancy/density_en.html"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bbc.co.uk/schools/ks3bitesize/science/chemical_material_behaviour/compounds_mixtures/activity.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youtube.com/watch?v=s-KvoVzukH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phet.colorado.edu/en/simulation/states-of-matter-basics" TargetMode="External"/></Relationships>
</file>

<file path=ppt/slides/_rels/slide81.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pbskids.org/zoom/games/kitchenchemistry/virtual-start.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bbc.co.uk/schools/ks3bitesize/science/chemical_material_behaviour/acids_bases_metals/activity.shtml"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8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87.xml.rels><?xml version="1.0" encoding="UTF-8" standalone="yes"?>
<Relationships xmlns="http://schemas.openxmlformats.org/package/2006/relationships"><Relationship Id="rId3" Type="http://schemas.openxmlformats.org/officeDocument/2006/relationships/hyperlink" Target="http://physiquecollege.free.fr/physics_chemistry_middle_high_secondary_grammar_school_higher_education_academy_co.uk.us.en/chemistry_interactive/chemical_kinetics_factor_temperature.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glencoe.com/sites/common_assets/science/virtual_labs/E04/E04.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phet.colorado.edu/en/simulation/energy-skate-par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771650"/>
          </a:xfrm>
        </p:spPr>
        <p:txBody>
          <a:bodyPr>
            <a:normAutofit/>
          </a:bodyPr>
          <a:lstStyle/>
          <a:p>
            <a:r>
              <a:rPr lang="en-US" sz="4800" dirty="0" smtClean="0"/>
              <a:t>8</a:t>
            </a:r>
            <a:r>
              <a:rPr lang="en-US" sz="4800" baseline="30000" dirty="0" smtClean="0"/>
              <a:t>th</a:t>
            </a:r>
            <a:r>
              <a:rPr lang="en-US" dirty="0" smtClean="0"/>
              <a:t> grade Science </a:t>
            </a:r>
            <a:br>
              <a:rPr lang="en-US" dirty="0" smtClean="0"/>
            </a:br>
            <a:r>
              <a:rPr lang="en-US" dirty="0" smtClean="0"/>
              <a:t>FCAT 2.0 Review</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Nature of Science</a:t>
            </a:r>
            <a:endParaRPr lang="en-US" dirty="0"/>
          </a:p>
        </p:txBody>
      </p:sp>
      <p:sp>
        <p:nvSpPr>
          <p:cNvPr id="3" name="Subtitle 2"/>
          <p:cNvSpPr>
            <a:spLocks noGrp="1"/>
          </p:cNvSpPr>
          <p:nvPr>
            <p:ph type="subTitle" idx="1"/>
          </p:nvPr>
        </p:nvSpPr>
        <p:spPr/>
        <p:txBody>
          <a:bodyPr/>
          <a:lstStyle/>
          <a:p>
            <a:r>
              <a:rPr lang="en-US" dirty="0" smtClean="0"/>
              <a:t>Replication and Repetition</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Conservation of Energy</a:t>
            </a:r>
            <a:endParaRPr lang="en-US" dirty="0"/>
          </a:p>
        </p:txBody>
      </p:sp>
      <p:sp>
        <p:nvSpPr>
          <p:cNvPr id="3" name="Content Placeholder 2"/>
          <p:cNvSpPr>
            <a:spLocks noGrp="1"/>
          </p:cNvSpPr>
          <p:nvPr>
            <p:ph idx="1"/>
          </p:nvPr>
        </p:nvSpPr>
        <p:spPr/>
        <p:txBody>
          <a:bodyPr/>
          <a:lstStyle/>
          <a:p>
            <a:r>
              <a:rPr lang="en-US" dirty="0" smtClean="0">
                <a:hlinkClick r:id="rId3"/>
              </a:rPr>
              <a:t>Energy of Springs</a:t>
            </a:r>
            <a:endParaRPr lang="en-US" dirty="0" smtClean="0"/>
          </a:p>
          <a:p>
            <a:endParaRPr lang="en-US" dirty="0" smtClean="0"/>
          </a:p>
          <a:p>
            <a:r>
              <a:rPr lang="en-US" dirty="0" smtClean="0"/>
              <a:t>Think about:</a:t>
            </a:r>
          </a:p>
          <a:p>
            <a:pPr>
              <a:buNone/>
            </a:pPr>
            <a:r>
              <a:rPr lang="en-US" dirty="0" smtClean="0"/>
              <a:t>    What happens to the Total Energy as the spring bounces?  Which types of energy make up the total energy?  How to they relate to each other?</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SC.7.P.11.3</a:t>
            </a:r>
            <a:endParaRPr lang="en-US" dirty="0">
              <a:solidFill>
                <a:schemeClr val="tx2">
                  <a:lumMod val="75000"/>
                </a:schemeClr>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Heat Flow</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219200"/>
            <a:ext cx="8686800" cy="3886200"/>
          </a:xfrm>
          <a:solidFill>
            <a:srgbClr val="006600"/>
          </a:solidFill>
        </p:spPr>
        <p:txBody>
          <a:bodyPr>
            <a:normAutofit/>
          </a:bodyPr>
          <a:lstStyle/>
          <a:p>
            <a:r>
              <a:rPr lang="en-US" dirty="0" smtClean="0"/>
              <a:t>SC.7.P.11.4</a:t>
            </a:r>
            <a:r>
              <a:rPr lang="en-US" sz="3700" dirty="0" smtClean="0"/>
              <a:t>: </a:t>
            </a:r>
            <a:r>
              <a:rPr lang="en-US" dirty="0" smtClean="0"/>
              <a:t>Students will describe how heat flows in predictable ways. </a:t>
            </a:r>
            <a:endParaRPr lang="en-US" sz="3700" dirty="0" smtClean="0"/>
          </a:p>
          <a:p>
            <a:r>
              <a:rPr lang="en-US" sz="3700" dirty="0" smtClean="0"/>
              <a:t>SC.</a:t>
            </a:r>
            <a:r>
              <a:rPr lang="en-US" dirty="0" smtClean="0"/>
              <a:t>7.P.11.1</a:t>
            </a:r>
            <a:r>
              <a:rPr lang="en-US" sz="3700" dirty="0" smtClean="0"/>
              <a:t>: </a:t>
            </a:r>
            <a:r>
              <a:rPr lang="en-US" dirty="0" smtClean="0"/>
              <a:t>Students will explain that adding heat to or removing heat from a system may result in a temperature change and possibly a change of state.</a:t>
            </a:r>
          </a:p>
          <a:p>
            <a:pPr>
              <a:buNone/>
            </a:pPr>
            <a:endParaRPr lang="en-US" sz="3700" dirty="0" smtClean="0"/>
          </a:p>
          <a:p>
            <a:pPr>
              <a:buNone/>
            </a:pPr>
            <a:endParaRPr lang="en-US" dirty="0"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Flow</a:t>
            </a:r>
            <a:endParaRPr lang="en-US" dirty="0"/>
          </a:p>
        </p:txBody>
      </p:sp>
      <p:grpSp>
        <p:nvGrpSpPr>
          <p:cNvPr id="8" name="Group 7"/>
          <p:cNvGrpSpPr/>
          <p:nvPr/>
        </p:nvGrpSpPr>
        <p:grpSpPr>
          <a:xfrm>
            <a:off x="1600200" y="1447800"/>
            <a:ext cx="5780688" cy="3352800"/>
            <a:chOff x="1828800" y="1447800"/>
            <a:chExt cx="5780688" cy="3352800"/>
          </a:xfrm>
        </p:grpSpPr>
        <p:pic>
          <p:nvPicPr>
            <p:cNvPr id="121858" name="Picture 2" descr="http://schoolworkhelper.net/wp-content/uploads/2010/08/Convection-Conduction.jpg"/>
            <p:cNvPicPr>
              <a:picLocks noChangeAspect="1" noChangeArrowheads="1"/>
            </p:cNvPicPr>
            <p:nvPr/>
          </p:nvPicPr>
          <p:blipFill>
            <a:blip r:embed="rId2" cstate="print"/>
            <a:srcRect/>
            <a:stretch>
              <a:fillRect/>
            </a:stretch>
          </p:blipFill>
          <p:spPr bwMode="auto">
            <a:xfrm>
              <a:off x="1828800" y="1447800"/>
              <a:ext cx="5780688" cy="3352800"/>
            </a:xfrm>
            <a:prstGeom prst="rect">
              <a:avLst/>
            </a:prstGeom>
            <a:noFill/>
          </p:spPr>
        </p:pic>
        <p:sp>
          <p:nvSpPr>
            <p:cNvPr id="5" name="Rectangle 4"/>
            <p:cNvSpPr/>
            <p:nvPr/>
          </p:nvSpPr>
          <p:spPr>
            <a:xfrm>
              <a:off x="1905000" y="3048000"/>
              <a:ext cx="838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38600" y="2362200"/>
              <a:ext cx="838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67200" y="4343400"/>
              <a:ext cx="838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752600" y="26670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4130830" y="1752600"/>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3886200" y="4038600"/>
            <a:ext cx="5517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TextBox 11"/>
          <p:cNvSpPr txBox="1"/>
          <p:nvPr/>
        </p:nvSpPr>
        <p:spPr>
          <a:xfrm>
            <a:off x="228600" y="5181600"/>
            <a:ext cx="8686800" cy="954107"/>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Label the examples of heat flow above as either radiation, conduction, or convection.  Explain your choices</a:t>
            </a:r>
            <a:endParaRPr lang="en-US" sz="2800" dirty="0">
              <a:solidFill>
                <a:schemeClr val="bg1"/>
              </a:solidFill>
              <a:latin typeface="Bradley Hand ITC" pitchFamily="66" charset="0"/>
            </a:endParaRPr>
          </a:p>
        </p:txBody>
      </p:sp>
      <p:sp>
        <p:nvSpPr>
          <p:cNvPr id="13" name="TextBox 12"/>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SC.7.P.11.4</a:t>
            </a:r>
            <a:endParaRPr lang="en-US" dirty="0">
              <a:solidFill>
                <a:schemeClr val="tx2">
                  <a:lumMod val="75000"/>
                </a:schemeClr>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and Removing Heat</a:t>
            </a:r>
            <a:endParaRPr lang="en-US" dirty="0"/>
          </a:p>
        </p:txBody>
      </p:sp>
      <p:sp>
        <p:nvSpPr>
          <p:cNvPr id="3" name="Content Placeholder 2"/>
          <p:cNvSpPr>
            <a:spLocks noGrp="1"/>
          </p:cNvSpPr>
          <p:nvPr>
            <p:ph idx="1"/>
          </p:nvPr>
        </p:nvSpPr>
        <p:spPr/>
        <p:txBody>
          <a:bodyPr/>
          <a:lstStyle/>
          <a:p>
            <a:r>
              <a:rPr lang="en-US" dirty="0" smtClean="0">
                <a:hlinkClick r:id="rId2"/>
              </a:rPr>
              <a:t>Changing State</a:t>
            </a:r>
            <a:endParaRPr lang="en-US" dirty="0" smtClean="0"/>
          </a:p>
          <a:p>
            <a:endParaRPr lang="en-US" dirty="0" smtClean="0"/>
          </a:p>
          <a:p>
            <a:r>
              <a:rPr lang="en-US" dirty="0" smtClean="0"/>
              <a:t>Think about:</a:t>
            </a:r>
          </a:p>
          <a:p>
            <a:pPr>
              <a:buNone/>
            </a:pPr>
            <a:r>
              <a:rPr lang="en-US" dirty="0" smtClean="0"/>
              <a:t>    When you “cool” the beaker, are you adding cold or removing heat?  Explain</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SC.7.P.11.1</a:t>
            </a:r>
            <a:endParaRPr lang="en-US" dirty="0">
              <a:solidFill>
                <a:schemeClr val="tx2">
                  <a:lumMod val="75000"/>
                </a:schemeClr>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Types of Forces</a:t>
            </a:r>
          </a:p>
          <a:p>
            <a:r>
              <a:rPr lang="en-US" dirty="0" smtClean="0"/>
              <a:t>Mass and Weight</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219200"/>
            <a:ext cx="8686800" cy="3886200"/>
          </a:xfrm>
          <a:solidFill>
            <a:srgbClr val="006600"/>
          </a:solidFill>
        </p:spPr>
        <p:txBody>
          <a:bodyPr>
            <a:normAutofit/>
          </a:bodyPr>
          <a:lstStyle/>
          <a:p>
            <a:r>
              <a:rPr lang="en-US" dirty="0" smtClean="0"/>
              <a:t>SC.6.P.13.1</a:t>
            </a:r>
            <a:r>
              <a:rPr lang="en-US" sz="3700" dirty="0" smtClean="0"/>
              <a:t>: </a:t>
            </a:r>
            <a:r>
              <a:rPr lang="en-US" dirty="0" smtClean="0"/>
              <a:t>Students will identify and describe types of forces. </a:t>
            </a:r>
            <a:endParaRPr lang="en-US" sz="3700" dirty="0" smtClean="0"/>
          </a:p>
          <a:p>
            <a:r>
              <a:rPr lang="en-US" sz="3700" dirty="0" smtClean="0"/>
              <a:t>SC.</a:t>
            </a:r>
            <a:r>
              <a:rPr lang="en-US" dirty="0" smtClean="0"/>
              <a:t>6.P.13.2</a:t>
            </a:r>
            <a:r>
              <a:rPr lang="en-US" sz="3700" dirty="0" smtClean="0"/>
              <a:t>: </a:t>
            </a:r>
            <a:r>
              <a:rPr lang="en-US" dirty="0" smtClean="0"/>
              <a:t>Students will describe the relationship among distance, mass, and gravitational force between any two objects. </a:t>
            </a:r>
          </a:p>
          <a:p>
            <a:r>
              <a:rPr lang="en-US" dirty="0" smtClean="0"/>
              <a:t>SC.8.P.8.2: Students will differentiate between mass and weight</a:t>
            </a:r>
          </a:p>
          <a:p>
            <a:pPr>
              <a:buNone/>
            </a:pPr>
            <a:endParaRPr lang="en-US" sz="3700" dirty="0" smtClean="0"/>
          </a:p>
          <a:p>
            <a:pPr>
              <a:buNone/>
            </a:pPr>
            <a:endParaRPr lang="en-US" dirty="0" smtClean="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Forces</a:t>
            </a:r>
            <a:endParaRPr lang="en-US" dirty="0"/>
          </a:p>
        </p:txBody>
      </p:sp>
      <p:sp>
        <p:nvSpPr>
          <p:cNvPr id="3" name="Content Placeholder 2"/>
          <p:cNvSpPr>
            <a:spLocks noGrp="1"/>
          </p:cNvSpPr>
          <p:nvPr>
            <p:ph idx="1"/>
          </p:nvPr>
        </p:nvSpPr>
        <p:spPr/>
        <p:txBody>
          <a:bodyPr/>
          <a:lstStyle/>
          <a:p>
            <a:r>
              <a:rPr lang="en-US" dirty="0" smtClean="0">
                <a:hlinkClick r:id="rId3"/>
              </a:rPr>
              <a:t>Forces</a:t>
            </a:r>
            <a:endParaRPr lang="en-US" dirty="0" smtClean="0"/>
          </a:p>
          <a:p>
            <a:endParaRPr lang="en-US" dirty="0" smtClean="0"/>
          </a:p>
          <a:p>
            <a:r>
              <a:rPr lang="en-US" dirty="0" smtClean="0"/>
              <a:t>Think about:</a:t>
            </a:r>
          </a:p>
          <a:p>
            <a:pPr>
              <a:buNone/>
            </a:pPr>
            <a:r>
              <a:rPr lang="en-US" dirty="0" smtClean="0"/>
              <a:t>    What force works against an object traveling horizontally?  What kind of force (balanced or unbalanced) changes an object’s motion?</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SC.6.P.13.1</a:t>
            </a:r>
            <a:endParaRPr lang="en-US" dirty="0">
              <a:solidFill>
                <a:schemeClr val="tx2">
                  <a:lumMod val="75000"/>
                </a:schemeClr>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Mass, and Gravity</a:t>
            </a:r>
            <a:endParaRPr lang="en-US" dirty="0"/>
          </a:p>
        </p:txBody>
      </p:sp>
      <p:sp>
        <p:nvSpPr>
          <p:cNvPr id="3" name="Content Placeholder 2"/>
          <p:cNvSpPr>
            <a:spLocks noGrp="1"/>
          </p:cNvSpPr>
          <p:nvPr>
            <p:ph idx="1"/>
          </p:nvPr>
        </p:nvSpPr>
        <p:spPr/>
        <p:txBody>
          <a:bodyPr/>
          <a:lstStyle/>
          <a:p>
            <a:r>
              <a:rPr lang="en-US" dirty="0" smtClean="0">
                <a:hlinkClick r:id="rId2"/>
              </a:rPr>
              <a:t>Gravity Model</a:t>
            </a:r>
            <a:endParaRPr lang="en-US" dirty="0" smtClean="0"/>
          </a:p>
          <a:p>
            <a:endParaRPr lang="en-US" dirty="0" smtClean="0"/>
          </a:p>
          <a:p>
            <a:r>
              <a:rPr lang="en-US" dirty="0" smtClean="0"/>
              <a:t>Think about:</a:t>
            </a:r>
          </a:p>
          <a:p>
            <a:pPr>
              <a:buNone/>
            </a:pPr>
            <a:r>
              <a:rPr lang="en-US" dirty="0" smtClean="0"/>
              <a:t>    What happens to the direction and magnitude of the force of gravity as you change the distance and/or masses?</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SC.6.P.13.2</a:t>
            </a:r>
            <a:endParaRPr lang="en-US" dirty="0">
              <a:solidFill>
                <a:schemeClr val="tx2">
                  <a:lumMod val="75000"/>
                </a:schemeClr>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dirty="0" smtClean="0"/>
              <a:t>Weight </a:t>
            </a:r>
            <a:r>
              <a:rPr lang="en-US" dirty="0" err="1" smtClean="0"/>
              <a:t>vs</a:t>
            </a:r>
            <a:r>
              <a:rPr lang="en-US" dirty="0" smtClean="0"/>
              <a:t> Mass</a:t>
            </a:r>
            <a:endParaRPr lang="en-US" dirty="0"/>
          </a:p>
        </p:txBody>
      </p:sp>
      <p:pic>
        <p:nvPicPr>
          <p:cNvPr id="1026" name="Picture 2" descr="http://www.scalepalace.com/images/Eclipse%5b1%5d.jpg"/>
          <p:cNvPicPr>
            <a:picLocks noChangeAspect="1" noChangeArrowheads="1"/>
          </p:cNvPicPr>
          <p:nvPr/>
        </p:nvPicPr>
        <p:blipFill>
          <a:blip r:embed="rId2" cstate="print"/>
          <a:srcRect/>
          <a:stretch>
            <a:fillRect/>
          </a:stretch>
        </p:blipFill>
        <p:spPr bwMode="auto">
          <a:xfrm>
            <a:off x="1447800" y="2133600"/>
            <a:ext cx="2514600" cy="2192324"/>
          </a:xfrm>
          <a:prstGeom prst="rect">
            <a:avLst/>
          </a:prstGeom>
          <a:noFill/>
        </p:spPr>
      </p:pic>
      <p:pic>
        <p:nvPicPr>
          <p:cNvPr id="1028" name="Picture 4" descr="http://www.scale-digital.net/wp-content/uploads/2012/01/Scale-Spring-1.jpg"/>
          <p:cNvPicPr>
            <a:picLocks noChangeAspect="1" noChangeArrowheads="1"/>
          </p:cNvPicPr>
          <p:nvPr/>
        </p:nvPicPr>
        <p:blipFill>
          <a:blip r:embed="rId3" cstate="print"/>
          <a:srcRect l="37333" r="38667"/>
          <a:stretch>
            <a:fillRect/>
          </a:stretch>
        </p:blipFill>
        <p:spPr bwMode="auto">
          <a:xfrm>
            <a:off x="5486400" y="2133600"/>
            <a:ext cx="609600" cy="2540000"/>
          </a:xfrm>
          <a:prstGeom prst="rect">
            <a:avLst/>
          </a:prstGeom>
          <a:noFill/>
        </p:spPr>
      </p:pic>
      <p:sp>
        <p:nvSpPr>
          <p:cNvPr id="7" name="Left Arrow 6"/>
          <p:cNvSpPr/>
          <p:nvPr/>
        </p:nvSpPr>
        <p:spPr>
          <a:xfrm>
            <a:off x="6019800" y="2819400"/>
            <a:ext cx="1447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67600" y="2819400"/>
            <a:ext cx="1513556" cy="584775"/>
          </a:xfrm>
          <a:prstGeom prst="rect">
            <a:avLst/>
          </a:prstGeom>
          <a:noFill/>
        </p:spPr>
        <p:txBody>
          <a:bodyPr wrap="none" lIns="91440" tIns="45720" rIns="91440" bIns="45720">
            <a:spAutoFit/>
          </a:bodyPr>
          <a:lstStyle/>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93.1 N</a:t>
            </a:r>
            <a:endPar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Left Arrow 8"/>
          <p:cNvSpPr/>
          <p:nvPr/>
        </p:nvSpPr>
        <p:spPr>
          <a:xfrm rot="11021056">
            <a:off x="551490" y="3322486"/>
            <a:ext cx="1447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2667000"/>
            <a:ext cx="1058303" cy="584775"/>
          </a:xfrm>
          <a:prstGeom prst="rect">
            <a:avLst/>
          </a:prstGeom>
          <a:noFill/>
        </p:spPr>
        <p:txBody>
          <a:bodyPr wrap="none" lIns="91440" tIns="45720" rIns="91440" bIns="45720">
            <a:spAutoFit/>
          </a:bodyPr>
          <a:lstStyle/>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9.5g</a:t>
            </a:r>
            <a:endPar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2" name="TextBox 11"/>
          <p:cNvSpPr txBox="1"/>
          <p:nvPr/>
        </p:nvSpPr>
        <p:spPr>
          <a:xfrm>
            <a:off x="0" y="4953000"/>
            <a:ext cx="91440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instrument is measuring the object’s mass and which is measuring the object’s weight? Why are the numbers different? Explain your thinking</a:t>
            </a:r>
            <a:endParaRPr lang="en-US" sz="3200" dirty="0">
              <a:solidFill>
                <a:schemeClr val="bg1"/>
              </a:solidFill>
              <a:latin typeface="Bradley Hand ITC" pitchFamily="66" charset="0"/>
            </a:endParaRPr>
          </a:p>
        </p:txBody>
      </p:sp>
      <p:sp>
        <p:nvSpPr>
          <p:cNvPr id="13" name="TextBox 12"/>
          <p:cNvSpPr txBox="1"/>
          <p:nvPr/>
        </p:nvSpPr>
        <p:spPr>
          <a:xfrm>
            <a:off x="152400" y="1066800"/>
            <a:ext cx="8991600" cy="954107"/>
          </a:xfrm>
          <a:prstGeom prst="rect">
            <a:avLst/>
          </a:prstGeom>
          <a:noFill/>
        </p:spPr>
        <p:txBody>
          <a:bodyPr wrap="square" rtlCol="0">
            <a:spAutoFit/>
          </a:bodyPr>
          <a:lstStyle/>
          <a:p>
            <a:pPr algn="ctr"/>
            <a:r>
              <a:rPr lang="en-US" sz="2800" dirty="0" smtClean="0">
                <a:solidFill>
                  <a:schemeClr val="accent6">
                    <a:lumMod val="75000"/>
                  </a:schemeClr>
                </a:solidFill>
              </a:rPr>
              <a:t>An object is placed on the digital scale and spring scale below and the following readings are observed</a:t>
            </a:r>
            <a:endParaRPr lang="en-US" sz="2800" dirty="0">
              <a:solidFill>
                <a:schemeClr val="accent6">
                  <a:lumMod val="75000"/>
                </a:schemeClr>
              </a:solidFill>
            </a:endParaRPr>
          </a:p>
        </p:txBody>
      </p:sp>
      <p:sp>
        <p:nvSpPr>
          <p:cNvPr id="14" name="TextBox 1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SC.8.P.8.2</a:t>
            </a:r>
            <a:endParaRPr lang="en-US" dirty="0">
              <a:solidFill>
                <a:schemeClr val="tx2">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839200" cy="4648200"/>
          </a:xfrm>
          <a:solidFill>
            <a:srgbClr val="006600"/>
          </a:solidFill>
        </p:spPr>
        <p:txBody>
          <a:bodyPr>
            <a:normAutofit/>
          </a:bodyPr>
          <a:lstStyle/>
          <a:p>
            <a:r>
              <a:rPr lang="en-US" dirty="0" smtClean="0"/>
              <a:t>SC.7.N.1.2 (SC.6.N.1.2 , SC.8.N.1.2) : Students will differentiate between replication and repetition. Students will evaluate the use of repeated trials or replication in a scientific investigation. Students will explain why scientific investigations should be replicable. </a:t>
            </a:r>
          </a:p>
          <a:p>
            <a:r>
              <a:rPr lang="en-US" dirty="0" smtClean="0"/>
              <a:t>SC.6.N.1.4 : Students will compare methods and results obtained in a scientific investigation.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Balanced and Unbalanced Forces</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219200"/>
            <a:ext cx="8686800" cy="4648200"/>
          </a:xfrm>
          <a:noFill/>
        </p:spPr>
        <p:txBody>
          <a:bodyPr>
            <a:normAutofit/>
          </a:bodyPr>
          <a:lstStyle/>
          <a:p>
            <a:r>
              <a:rPr lang="en-US" sz="3600" dirty="0" smtClean="0"/>
              <a:t>SC.6.P.13.3: Students will describe and explain that an unbalanced force acting on an object changes its speed and/or direction. </a:t>
            </a:r>
          </a:p>
          <a:p>
            <a:r>
              <a:rPr lang="en-US" sz="3600" dirty="0" smtClean="0"/>
              <a:t>SC.6.P.12.1: Students will interpret and analyze graphs of distance and time for an object moving at a constant speed.</a:t>
            </a:r>
          </a:p>
          <a:p>
            <a:pPr>
              <a:buNone/>
            </a:pPr>
            <a:endParaRPr lang="en-US" dirty="0" smtClean="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Unbalanced Forces</a:t>
            </a:r>
            <a:endParaRPr lang="en-US" dirty="0"/>
          </a:p>
        </p:txBody>
      </p:sp>
      <p:sp>
        <p:nvSpPr>
          <p:cNvPr id="3" name="Content Placeholder 2"/>
          <p:cNvSpPr>
            <a:spLocks noGrp="1"/>
          </p:cNvSpPr>
          <p:nvPr>
            <p:ph idx="1"/>
          </p:nvPr>
        </p:nvSpPr>
        <p:spPr/>
        <p:txBody>
          <a:bodyPr/>
          <a:lstStyle/>
          <a:p>
            <a:r>
              <a:rPr lang="en-US" dirty="0" smtClean="0">
                <a:hlinkClick r:id="rId3"/>
              </a:rPr>
              <a:t>Unbalanced Forces</a:t>
            </a:r>
            <a:endParaRPr lang="en-US" dirty="0" smtClean="0"/>
          </a:p>
          <a:p>
            <a:endParaRPr lang="en-US" dirty="0" smtClean="0"/>
          </a:p>
          <a:p>
            <a:r>
              <a:rPr lang="en-US" dirty="0" smtClean="0"/>
              <a:t>Think about:</a:t>
            </a:r>
          </a:p>
          <a:p>
            <a:pPr>
              <a:buNone/>
            </a:pPr>
            <a:r>
              <a:rPr lang="en-US" dirty="0" smtClean="0"/>
              <a:t>    In order for the object to move, which force had to be overcome?</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SC.6.P.13.3</a:t>
            </a:r>
            <a:endParaRPr lang="en-US" dirty="0">
              <a:solidFill>
                <a:schemeClr val="tx2">
                  <a:lumMod val="75000"/>
                </a:schemeClr>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1524000"/>
            <a:ext cx="5638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Distance </a:t>
            </a:r>
            <a:r>
              <a:rPr lang="en-US" dirty="0" err="1" smtClean="0"/>
              <a:t>vs</a:t>
            </a:r>
            <a:r>
              <a:rPr lang="en-US" dirty="0" smtClean="0"/>
              <a:t> Time</a:t>
            </a:r>
            <a:endParaRPr lang="en-US" dirty="0"/>
          </a:p>
        </p:txBody>
      </p:sp>
      <p:pic>
        <p:nvPicPr>
          <p:cNvPr id="138242" name="Picture 2" descr="http://upload.wikimedia.org/wikipedia/commons/6/63/Distance-time_graph_example.png"/>
          <p:cNvPicPr>
            <a:picLocks noChangeAspect="1" noChangeArrowheads="1"/>
          </p:cNvPicPr>
          <p:nvPr/>
        </p:nvPicPr>
        <p:blipFill>
          <a:blip r:embed="rId3" cstate="print"/>
          <a:srcRect/>
          <a:stretch>
            <a:fillRect/>
          </a:stretch>
        </p:blipFill>
        <p:spPr bwMode="auto">
          <a:xfrm>
            <a:off x="1600200" y="1600200"/>
            <a:ext cx="5553075" cy="3933826"/>
          </a:xfrm>
          <a:prstGeom prst="rect">
            <a:avLst/>
          </a:prstGeom>
          <a:noFill/>
        </p:spPr>
      </p:pic>
      <p:sp>
        <p:nvSpPr>
          <p:cNvPr id="6" name="Rectangle 5"/>
          <p:cNvSpPr/>
          <p:nvPr/>
        </p:nvSpPr>
        <p:spPr>
          <a:xfrm>
            <a:off x="2286000" y="29718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4054630" y="1600200"/>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5665249" y="2667000"/>
            <a:ext cx="5517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0" y="5791200"/>
            <a:ext cx="9144000" cy="584775"/>
          </a:xfrm>
          <a:prstGeom prst="rect">
            <a:avLst/>
          </a:prstGeom>
          <a:solidFill>
            <a:srgbClr val="006600"/>
          </a:solidFill>
        </p:spPr>
        <p:txBody>
          <a:bodyPr wrap="square" rtlCol="0">
            <a:spAutoFit/>
          </a:bodyPr>
          <a:lstStyle/>
          <a:p>
            <a:r>
              <a:rPr lang="en-US" sz="3200" dirty="0" smtClean="0">
                <a:solidFill>
                  <a:schemeClr val="bg1"/>
                </a:solidFill>
                <a:latin typeface="Bradley Hand ITC" pitchFamily="66" charset="0"/>
              </a:rPr>
              <a:t>Describe the motion of the object during each section.</a:t>
            </a:r>
            <a:endParaRPr lang="en-US" sz="3200" dirty="0">
              <a:solidFill>
                <a:schemeClr val="bg1"/>
              </a:solidFill>
              <a:latin typeface="Bradley Hand ITC" pitchFamily="66" charset="0"/>
            </a:endParaRPr>
          </a:p>
        </p:txBody>
      </p:sp>
      <p:sp>
        <p:nvSpPr>
          <p:cNvPr id="10" name="TextBox 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SC.6.P.12.1</a:t>
            </a:r>
            <a:endParaRPr lang="en-US" dirty="0">
              <a:solidFill>
                <a:schemeClr val="tx2">
                  <a:lumMod val="75000"/>
                </a:schemeClr>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Organization of Organisms</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686800" cy="4648200"/>
          </a:xfrm>
          <a:noFill/>
        </p:spPr>
        <p:txBody>
          <a:bodyPr>
            <a:normAutofit/>
          </a:bodyPr>
          <a:lstStyle/>
          <a:p>
            <a:r>
              <a:rPr lang="en-US" sz="3600" dirty="0" smtClean="0"/>
              <a:t>SC.6.L.14.1: Students will identify and/or describe patterns in the hierarchical organization of organisms, from atoms to molecules, to cells, to tissues, to organs, to organ systems, to organisms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Hierarchy</a:t>
            </a:r>
            <a:endParaRPr lang="en-US" dirty="0"/>
          </a:p>
        </p:txBody>
      </p:sp>
      <p:pic>
        <p:nvPicPr>
          <p:cNvPr id="146434" name="Picture 2" descr="http://cliparts101.com/files/477/811AF0E9F9C473AE0A65A4EC7410915F/lrg_Atom_Model.png"/>
          <p:cNvPicPr>
            <a:picLocks noChangeAspect="1" noChangeArrowheads="1"/>
          </p:cNvPicPr>
          <p:nvPr/>
        </p:nvPicPr>
        <p:blipFill>
          <a:blip r:embed="rId2" cstate="print"/>
          <a:srcRect/>
          <a:stretch>
            <a:fillRect/>
          </a:stretch>
        </p:blipFill>
        <p:spPr bwMode="auto">
          <a:xfrm>
            <a:off x="6553200" y="1905000"/>
            <a:ext cx="1143000" cy="1143000"/>
          </a:xfrm>
          <a:prstGeom prst="rect">
            <a:avLst/>
          </a:prstGeom>
          <a:noFill/>
        </p:spPr>
      </p:pic>
      <p:pic>
        <p:nvPicPr>
          <p:cNvPr id="146436" name="Picture 4" descr="http://upload.wikimedia.org/wikipedia/commons/4/41/Caffeine_Molecule.png"/>
          <p:cNvPicPr>
            <a:picLocks noChangeAspect="1" noChangeArrowheads="1"/>
          </p:cNvPicPr>
          <p:nvPr/>
        </p:nvPicPr>
        <p:blipFill>
          <a:blip r:embed="rId3" cstate="print"/>
          <a:srcRect/>
          <a:stretch>
            <a:fillRect/>
          </a:stretch>
        </p:blipFill>
        <p:spPr bwMode="auto">
          <a:xfrm>
            <a:off x="4038600" y="1905000"/>
            <a:ext cx="1143000" cy="976989"/>
          </a:xfrm>
          <a:prstGeom prst="rect">
            <a:avLst/>
          </a:prstGeom>
          <a:noFill/>
        </p:spPr>
      </p:pic>
      <p:pic>
        <p:nvPicPr>
          <p:cNvPr id="146438" name="Picture 6" descr="http://www.stemcellsinc.com/images/charts/cell_cartoon.jpg"/>
          <p:cNvPicPr>
            <a:picLocks noChangeAspect="1" noChangeArrowheads="1"/>
          </p:cNvPicPr>
          <p:nvPr/>
        </p:nvPicPr>
        <p:blipFill>
          <a:blip r:embed="rId4" cstate="print"/>
          <a:srcRect/>
          <a:stretch>
            <a:fillRect/>
          </a:stretch>
        </p:blipFill>
        <p:spPr bwMode="auto">
          <a:xfrm>
            <a:off x="1371600" y="1905000"/>
            <a:ext cx="1219200" cy="1050388"/>
          </a:xfrm>
          <a:prstGeom prst="rect">
            <a:avLst/>
          </a:prstGeom>
          <a:noFill/>
        </p:spPr>
      </p:pic>
      <p:pic>
        <p:nvPicPr>
          <p:cNvPr id="146442" name="Picture 10" descr="http://ultralieve-ie.sp-cdn.net/media/ultralieve/images/symptoms-normal-and-strained-muscle-tissue.jpg"/>
          <p:cNvPicPr>
            <a:picLocks noChangeAspect="1" noChangeArrowheads="1"/>
          </p:cNvPicPr>
          <p:nvPr/>
        </p:nvPicPr>
        <p:blipFill>
          <a:blip r:embed="rId5" cstate="print"/>
          <a:srcRect l="62785" t="54321" r="6835" b="6173"/>
          <a:stretch>
            <a:fillRect/>
          </a:stretch>
        </p:blipFill>
        <p:spPr bwMode="auto">
          <a:xfrm>
            <a:off x="7848600" y="1828800"/>
            <a:ext cx="1143000" cy="1219200"/>
          </a:xfrm>
          <a:prstGeom prst="rect">
            <a:avLst/>
          </a:prstGeom>
          <a:noFill/>
        </p:spPr>
      </p:pic>
      <p:pic>
        <p:nvPicPr>
          <p:cNvPr id="146444" name="Picture 12" descr="http://www.scienceahead.com/images/human-heart1111_19.jpg"/>
          <p:cNvPicPr>
            <a:picLocks noChangeAspect="1" noChangeArrowheads="1"/>
          </p:cNvPicPr>
          <p:nvPr/>
        </p:nvPicPr>
        <p:blipFill>
          <a:blip r:embed="rId6" cstate="print"/>
          <a:srcRect/>
          <a:stretch>
            <a:fillRect/>
          </a:stretch>
        </p:blipFill>
        <p:spPr bwMode="auto">
          <a:xfrm>
            <a:off x="152400" y="1752600"/>
            <a:ext cx="1093555" cy="1326414"/>
          </a:xfrm>
          <a:prstGeom prst="rect">
            <a:avLst/>
          </a:prstGeom>
          <a:noFill/>
        </p:spPr>
      </p:pic>
      <p:pic>
        <p:nvPicPr>
          <p:cNvPr id="146448" name="Picture 16" descr="http://www.sciencephoto.com/image/303935/large/P2060515-Cardiovascular_system,_computer_artwork-SPL.jpg"/>
          <p:cNvPicPr>
            <a:picLocks noChangeAspect="1" noChangeArrowheads="1"/>
          </p:cNvPicPr>
          <p:nvPr/>
        </p:nvPicPr>
        <p:blipFill>
          <a:blip r:embed="rId7" cstate="print"/>
          <a:srcRect l="9174" r="8257" b="6415"/>
          <a:stretch>
            <a:fillRect/>
          </a:stretch>
        </p:blipFill>
        <p:spPr bwMode="auto">
          <a:xfrm>
            <a:off x="5410200" y="1752600"/>
            <a:ext cx="995517" cy="1371600"/>
          </a:xfrm>
          <a:prstGeom prst="rect">
            <a:avLst/>
          </a:prstGeom>
          <a:noFill/>
        </p:spPr>
      </p:pic>
      <p:pic>
        <p:nvPicPr>
          <p:cNvPr id="146450" name="Picture 18" descr="http://media.nj.com/yankees_main/photo/derek-jeter-0627-408b838a55ff89ea.jpg"/>
          <p:cNvPicPr>
            <a:picLocks noChangeAspect="1" noChangeArrowheads="1"/>
          </p:cNvPicPr>
          <p:nvPr/>
        </p:nvPicPr>
        <p:blipFill>
          <a:blip r:embed="rId8" cstate="print"/>
          <a:srcRect/>
          <a:stretch>
            <a:fillRect/>
          </a:stretch>
        </p:blipFill>
        <p:spPr bwMode="auto">
          <a:xfrm>
            <a:off x="2743200" y="1600200"/>
            <a:ext cx="1093887" cy="1600201"/>
          </a:xfrm>
          <a:prstGeom prst="rect">
            <a:avLst/>
          </a:prstGeom>
          <a:noFill/>
        </p:spPr>
      </p:pic>
      <p:sp>
        <p:nvSpPr>
          <p:cNvPr id="12" name="Rectangle 11"/>
          <p:cNvSpPr/>
          <p:nvPr/>
        </p:nvSpPr>
        <p:spPr>
          <a:xfrm>
            <a:off x="1676400" y="3352800"/>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ectangle 12"/>
          <p:cNvSpPr/>
          <p:nvPr/>
        </p:nvSpPr>
        <p:spPr>
          <a:xfrm>
            <a:off x="533400" y="33528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Rectangle 13"/>
          <p:cNvSpPr/>
          <p:nvPr/>
        </p:nvSpPr>
        <p:spPr>
          <a:xfrm>
            <a:off x="3048000" y="3352800"/>
            <a:ext cx="5517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Rectangle 14"/>
          <p:cNvSpPr/>
          <p:nvPr/>
        </p:nvSpPr>
        <p:spPr>
          <a:xfrm>
            <a:off x="4335384" y="3352800"/>
            <a:ext cx="6206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ectangle 15"/>
          <p:cNvSpPr/>
          <p:nvPr/>
        </p:nvSpPr>
        <p:spPr>
          <a:xfrm>
            <a:off x="5679676" y="3352800"/>
            <a:ext cx="52290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16"/>
          <p:cNvSpPr/>
          <p:nvPr/>
        </p:nvSpPr>
        <p:spPr>
          <a:xfrm>
            <a:off x="6985496" y="3352800"/>
            <a:ext cx="50206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Rectangle 17"/>
          <p:cNvSpPr/>
          <p:nvPr/>
        </p:nvSpPr>
        <p:spPr>
          <a:xfrm>
            <a:off x="8142980" y="3352800"/>
            <a:ext cx="62549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TextBox 18"/>
          <p:cNvSpPr txBox="1"/>
          <p:nvPr/>
        </p:nvSpPr>
        <p:spPr>
          <a:xfrm>
            <a:off x="152400" y="4724400"/>
            <a:ext cx="87630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Label the pictures above as: atom, molecule, cell, tissue, organ, organ system, or organism.  Then put them in order of increasing complexity.</a:t>
            </a:r>
            <a:endParaRPr lang="en-US" sz="3200" dirty="0">
              <a:solidFill>
                <a:schemeClr val="bg1"/>
              </a:solidFill>
              <a:latin typeface="Bradley Hand ITC" pitchFamily="66" charset="0"/>
            </a:endParaRPr>
          </a:p>
        </p:txBody>
      </p:sp>
      <p:sp>
        <p:nvSpPr>
          <p:cNvPr id="20" name="TextBox 1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SC.6.L.14.1</a:t>
            </a:r>
            <a:endParaRPr lang="en-US" dirty="0">
              <a:solidFill>
                <a:schemeClr val="tx2">
                  <a:lumMod val="75000"/>
                </a:schemeClr>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Cell Theory</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686800" cy="4648200"/>
          </a:xfrm>
          <a:noFill/>
        </p:spPr>
        <p:txBody>
          <a:bodyPr>
            <a:normAutofit/>
          </a:bodyPr>
          <a:lstStyle/>
          <a:p>
            <a:r>
              <a:rPr lang="en-US" sz="3600" dirty="0" smtClean="0"/>
              <a:t>SC.6.L.14.2: Students will identify, describe, and explain the components of cell theory. </a:t>
            </a:r>
          </a:p>
          <a:p>
            <a:r>
              <a:rPr lang="en-US" sz="3600" dirty="0" smtClean="0"/>
              <a:t>SC.6.L.14.3: Students will describe how cells undergo similar processes to maintain homeostasis.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Theory</a:t>
            </a:r>
            <a:endParaRPr lang="en-US" dirty="0"/>
          </a:p>
        </p:txBody>
      </p:sp>
      <p:sp>
        <p:nvSpPr>
          <p:cNvPr id="4" name="Rectangle 3"/>
          <p:cNvSpPr/>
          <p:nvPr/>
        </p:nvSpPr>
        <p:spPr>
          <a:xfrm>
            <a:off x="533400" y="1371600"/>
            <a:ext cx="799353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All living things are made out of cells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1066800" y="2133600"/>
            <a:ext cx="6986464"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Cells are the smallest unit of life</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304800" y="2971800"/>
            <a:ext cx="866923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All cells have a nucleus and </a:t>
            </a:r>
            <a:r>
              <a:rPr lang="en-US" sz="4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cholorplasts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1295400" y="3733800"/>
            <a:ext cx="655262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All cells come from other cells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TextBox 7"/>
          <p:cNvSpPr txBox="1"/>
          <p:nvPr/>
        </p:nvSpPr>
        <p:spPr>
          <a:xfrm>
            <a:off x="228600" y="5105400"/>
            <a:ext cx="86868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of the above statements is NOT part of the Cell Theory?  How do you know?</a:t>
            </a:r>
            <a:endParaRPr lang="en-US" sz="3200" dirty="0">
              <a:solidFill>
                <a:schemeClr val="bg1"/>
              </a:solidFill>
              <a:latin typeface="Bradley Hand ITC" pitchFamily="66" charset="0"/>
            </a:endParaRPr>
          </a:p>
        </p:txBody>
      </p:sp>
      <p:sp>
        <p:nvSpPr>
          <p:cNvPr id="9" name="TextBox 8"/>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SC.6.L.14.2</a:t>
            </a:r>
            <a:endParaRPr lang="en-US" dirty="0">
              <a:solidFill>
                <a:schemeClr val="tx2">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Replication </a:t>
            </a:r>
            <a:r>
              <a:rPr lang="en-US" dirty="0" err="1" smtClean="0"/>
              <a:t>vs</a:t>
            </a:r>
            <a:r>
              <a:rPr lang="en-US" dirty="0" smtClean="0"/>
              <a:t> Repetition</a:t>
            </a:r>
            <a:endParaRPr lang="en-US" dirty="0"/>
          </a:p>
        </p:txBody>
      </p:sp>
      <p:sp>
        <p:nvSpPr>
          <p:cNvPr id="3" name="Content Placeholder 2"/>
          <p:cNvSpPr>
            <a:spLocks noGrp="1"/>
          </p:cNvSpPr>
          <p:nvPr>
            <p:ph idx="1"/>
          </p:nvPr>
        </p:nvSpPr>
        <p:spPr>
          <a:xfrm>
            <a:off x="0" y="1295400"/>
            <a:ext cx="9144000" cy="3352800"/>
          </a:xfrm>
        </p:spPr>
        <p:txBody>
          <a:bodyPr>
            <a:normAutofit lnSpcReduction="10000"/>
          </a:bodyPr>
          <a:lstStyle/>
          <a:p>
            <a:pPr>
              <a:buNone/>
            </a:pPr>
            <a:r>
              <a:rPr lang="en-US" sz="2400" dirty="0" smtClean="0">
                <a:solidFill>
                  <a:schemeClr val="accent6">
                    <a:lumMod val="75000"/>
                  </a:schemeClr>
                </a:solidFill>
              </a:rPr>
              <a:t>     </a:t>
            </a:r>
            <a:r>
              <a:rPr lang="en-US" sz="2400" dirty="0" smtClean="0">
                <a:solidFill>
                  <a:schemeClr val="accent6">
                    <a:lumMod val="75000"/>
                  </a:schemeClr>
                </a:solidFill>
                <a:latin typeface="+mj-lt"/>
              </a:rPr>
              <a:t>Elizabeth conducted an experiment to determine the which toy car would travel the fastest down a ramp.  </a:t>
            </a:r>
            <a:r>
              <a:rPr lang="en-US" sz="2400" u="sng" dirty="0" smtClean="0">
                <a:solidFill>
                  <a:schemeClr val="accent6">
                    <a:lumMod val="75000"/>
                  </a:schemeClr>
                </a:solidFill>
                <a:latin typeface="+mj-lt"/>
              </a:rPr>
              <a:t>She sent three different toy cars down a ramp five times each </a:t>
            </a:r>
            <a:r>
              <a:rPr lang="en-US" sz="2400" dirty="0" smtClean="0">
                <a:solidFill>
                  <a:schemeClr val="accent6">
                    <a:lumMod val="75000"/>
                  </a:schemeClr>
                </a:solidFill>
                <a:latin typeface="+mj-lt"/>
              </a:rPr>
              <a:t>and recorded the time it took for the car to reach the bottom of the ramp.  Elizabeth reported to her class that the smallest car had the greatest speed. </a:t>
            </a:r>
            <a:r>
              <a:rPr lang="en-US" sz="2400" u="sng" dirty="0" smtClean="0">
                <a:solidFill>
                  <a:schemeClr val="accent6">
                    <a:lumMod val="75000"/>
                  </a:schemeClr>
                </a:solidFill>
                <a:latin typeface="+mj-lt"/>
              </a:rPr>
              <a:t>After hearing Elizabeth’s results, her classmate Kelley wanted to conduct the same experiment</a:t>
            </a:r>
            <a:r>
              <a:rPr lang="en-US" sz="2400" dirty="0" smtClean="0">
                <a:solidFill>
                  <a:schemeClr val="accent6">
                    <a:lumMod val="75000"/>
                  </a:schemeClr>
                </a:solidFill>
                <a:latin typeface="+mj-lt"/>
              </a:rPr>
              <a:t> because she felt the results might be inaccurate.  Kelley followed Elizabeth’s exact procedures to conduct her own experiment</a:t>
            </a:r>
            <a:r>
              <a:rPr lang="en-US" sz="2400" dirty="0" smtClean="0">
                <a:solidFill>
                  <a:schemeClr val="accent6">
                    <a:lumMod val="75000"/>
                  </a:schemeClr>
                </a:solidFill>
              </a:rPr>
              <a:t>.</a:t>
            </a:r>
            <a:endParaRPr lang="en-US" sz="2400" dirty="0">
              <a:solidFill>
                <a:schemeClr val="accent6">
                  <a:lumMod val="75000"/>
                </a:schemeClr>
              </a:solidFill>
            </a:endParaRPr>
          </a:p>
        </p:txBody>
      </p:sp>
      <p:sp>
        <p:nvSpPr>
          <p:cNvPr id="4" name="TextBox 3"/>
          <p:cNvSpPr txBox="1"/>
          <p:nvPr/>
        </p:nvSpPr>
        <p:spPr>
          <a:xfrm>
            <a:off x="0" y="4495800"/>
            <a:ext cx="9144000" cy="2062103"/>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underlined sentence above is an example of replication and which is an example of repetition?  Why are both activities important for science experimentation?</a:t>
            </a:r>
            <a:endParaRPr lang="en-US" sz="3200" dirty="0">
              <a:solidFill>
                <a:schemeClr val="bg1"/>
              </a:solidFill>
              <a:latin typeface="Bradley Hand ITC" pitchFamily="66" charset="0"/>
            </a:endParaRPr>
          </a:p>
        </p:txBody>
      </p:sp>
      <p:sp>
        <p:nvSpPr>
          <p:cNvPr id="5" name="TextBox 4"/>
          <p:cNvSpPr txBox="1"/>
          <p:nvPr/>
        </p:nvSpPr>
        <p:spPr>
          <a:xfrm>
            <a:off x="0" y="6400800"/>
            <a:ext cx="3505200" cy="369332"/>
          </a:xfrm>
          <a:prstGeom prst="rect">
            <a:avLst/>
          </a:prstGeom>
          <a:noFill/>
        </p:spPr>
        <p:txBody>
          <a:bodyPr wrap="square" rtlCol="0">
            <a:spAutoFit/>
          </a:bodyPr>
          <a:lstStyle/>
          <a:p>
            <a:r>
              <a:rPr lang="en-US" dirty="0" smtClean="0">
                <a:solidFill>
                  <a:schemeClr val="tx2">
                    <a:lumMod val="75000"/>
                  </a:schemeClr>
                </a:solidFill>
              </a:rPr>
              <a:t>SC.7.N.1.2, SC.6.N.1.2, SC.8.N.1.2</a:t>
            </a:r>
            <a:endParaRPr lang="en-US" dirty="0">
              <a:solidFill>
                <a:schemeClr val="tx2">
                  <a:lumMod val="75000"/>
                </a:schemeClr>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Homeostasis</a:t>
            </a:r>
            <a:endParaRPr lang="en-US" dirty="0"/>
          </a:p>
        </p:txBody>
      </p:sp>
      <p:pic>
        <p:nvPicPr>
          <p:cNvPr id="153602" name="Picture 2" descr="http://1.bp.blogspot.com/-KKQknHiX1ik/TeZL12cNTlI/AAAAAAAACbg/QWus7sHo0Hs/s1600/steel_trash_can.jpg"/>
          <p:cNvPicPr>
            <a:picLocks noChangeAspect="1" noChangeArrowheads="1"/>
          </p:cNvPicPr>
          <p:nvPr/>
        </p:nvPicPr>
        <p:blipFill>
          <a:blip r:embed="rId2" cstate="print"/>
          <a:srcRect/>
          <a:stretch>
            <a:fillRect/>
          </a:stretch>
        </p:blipFill>
        <p:spPr bwMode="auto">
          <a:xfrm>
            <a:off x="3657600" y="1828800"/>
            <a:ext cx="1828800" cy="2438401"/>
          </a:xfrm>
          <a:prstGeom prst="rect">
            <a:avLst/>
          </a:prstGeom>
          <a:noFill/>
        </p:spPr>
      </p:pic>
      <p:pic>
        <p:nvPicPr>
          <p:cNvPr id="153604" name="Picture 4" descr="http://www.cartoonista.com/img/food.jpg"/>
          <p:cNvPicPr>
            <a:picLocks noChangeAspect="1" noChangeArrowheads="1"/>
          </p:cNvPicPr>
          <p:nvPr/>
        </p:nvPicPr>
        <p:blipFill>
          <a:blip r:embed="rId3" cstate="print"/>
          <a:srcRect/>
          <a:stretch>
            <a:fillRect/>
          </a:stretch>
        </p:blipFill>
        <p:spPr bwMode="auto">
          <a:xfrm>
            <a:off x="381000" y="2057400"/>
            <a:ext cx="2667000" cy="1776223"/>
          </a:xfrm>
          <a:prstGeom prst="rect">
            <a:avLst/>
          </a:prstGeom>
          <a:noFill/>
        </p:spPr>
      </p:pic>
      <p:pic>
        <p:nvPicPr>
          <p:cNvPr id="153606" name="Picture 6" descr="http://s3.hubimg.com/u/3290782_f520.jpg"/>
          <p:cNvPicPr>
            <a:picLocks noChangeAspect="1" noChangeArrowheads="1"/>
          </p:cNvPicPr>
          <p:nvPr/>
        </p:nvPicPr>
        <p:blipFill>
          <a:blip r:embed="rId4" cstate="print"/>
          <a:srcRect/>
          <a:stretch>
            <a:fillRect/>
          </a:stretch>
        </p:blipFill>
        <p:spPr bwMode="auto">
          <a:xfrm>
            <a:off x="6172200" y="2133600"/>
            <a:ext cx="2590800" cy="1903242"/>
          </a:xfrm>
          <a:prstGeom prst="rect">
            <a:avLst/>
          </a:prstGeom>
          <a:noFill/>
        </p:spPr>
      </p:pic>
      <p:sp>
        <p:nvSpPr>
          <p:cNvPr id="7" name="TextBox 6"/>
          <p:cNvSpPr txBox="1"/>
          <p:nvPr/>
        </p:nvSpPr>
        <p:spPr>
          <a:xfrm>
            <a:off x="228600" y="4795897"/>
            <a:ext cx="86868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What processes of cellular homeostasis are represented by the images above? Explain why those processes are important.</a:t>
            </a:r>
            <a:endParaRPr lang="en-US" sz="3200" dirty="0">
              <a:solidFill>
                <a:schemeClr val="bg1"/>
              </a:solidFill>
              <a:latin typeface="Bradley Hand ITC" pitchFamily="66" charset="0"/>
            </a:endParaRPr>
          </a:p>
        </p:txBody>
      </p:sp>
      <p:sp>
        <p:nvSpPr>
          <p:cNvPr id="8" name="TextBox 7"/>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SC.6.L.14.3</a:t>
            </a:r>
            <a:endParaRPr lang="en-US" dirty="0">
              <a:solidFill>
                <a:schemeClr val="tx2">
                  <a:lumMod val="75000"/>
                </a:schemeClr>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Cell Structure and Function</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524000"/>
            <a:ext cx="8686800" cy="4648200"/>
          </a:xfrm>
          <a:noFill/>
        </p:spPr>
        <p:txBody>
          <a:bodyPr>
            <a:normAutofit/>
          </a:bodyPr>
          <a:lstStyle/>
          <a:p>
            <a:r>
              <a:rPr lang="en-US" sz="3600" dirty="0" smtClean="0"/>
              <a:t>SC.6.L.14.4: Students will compare and/or contrast the structure and function of major organelles of plant and animal cells.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 Cell</a:t>
            </a:r>
            <a:endParaRPr lang="en-US" dirty="0"/>
          </a:p>
        </p:txBody>
      </p:sp>
      <p:sp>
        <p:nvSpPr>
          <p:cNvPr id="3" name="Content Placeholder 2"/>
          <p:cNvSpPr>
            <a:spLocks noGrp="1"/>
          </p:cNvSpPr>
          <p:nvPr>
            <p:ph idx="1"/>
          </p:nvPr>
        </p:nvSpPr>
        <p:spPr/>
        <p:txBody>
          <a:bodyPr/>
          <a:lstStyle/>
          <a:p>
            <a:r>
              <a:rPr lang="en-US" dirty="0" smtClean="0">
                <a:hlinkClick r:id="rId3"/>
              </a:rPr>
              <a:t>What did Shaggy eat?</a:t>
            </a:r>
            <a:endParaRPr lang="en-US" dirty="0" smtClean="0"/>
          </a:p>
          <a:p>
            <a:endParaRPr lang="en-US" dirty="0" smtClean="0"/>
          </a:p>
          <a:p>
            <a:r>
              <a:rPr lang="en-US" dirty="0" smtClean="0"/>
              <a:t>Think about:</a:t>
            </a:r>
          </a:p>
          <a:p>
            <a:pPr>
              <a:buNone/>
            </a:pPr>
            <a:r>
              <a:rPr lang="en-US" dirty="0" smtClean="0"/>
              <a:t>    What are some key differences between plant cells, animal cells, and bacteria cells?</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SC.6.L.14.4</a:t>
            </a:r>
            <a:endParaRPr lang="en-US" dirty="0">
              <a:solidFill>
                <a:schemeClr val="tx2">
                  <a:lumMod val="75000"/>
                </a:schemeClr>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Human Body</a:t>
            </a:r>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524000"/>
            <a:ext cx="8686800" cy="4648200"/>
          </a:xfrm>
          <a:solidFill>
            <a:srgbClr val="006600"/>
          </a:solidFill>
        </p:spPr>
        <p:txBody>
          <a:bodyPr>
            <a:normAutofit fontScale="92500" lnSpcReduction="10000"/>
          </a:bodyPr>
          <a:lstStyle/>
          <a:p>
            <a:r>
              <a:rPr lang="en-US" sz="3600" dirty="0" smtClean="0"/>
              <a:t>SC.6.L.14.5: Students will identify and/or describe the general functions of the major systems of the human body. Students will identify and/or describe how the major systems of the human body interact to maintain homeostasis. </a:t>
            </a:r>
          </a:p>
          <a:p>
            <a:r>
              <a:rPr lang="en-US" sz="3600" dirty="0" smtClean="0"/>
              <a:t>SC.6.L.14.6: Students will identify, compare, and/or contrast the types of infectious agents that affect the human body</a:t>
            </a:r>
          </a:p>
          <a:p>
            <a:endParaRPr lang="en-US" sz="3600" dirty="0" smtClean="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Body Systems</a:t>
            </a:r>
            <a:endParaRPr lang="en-US" dirty="0"/>
          </a:p>
        </p:txBody>
      </p:sp>
      <p:sp>
        <p:nvSpPr>
          <p:cNvPr id="3" name="Content Placeholder 2"/>
          <p:cNvSpPr>
            <a:spLocks noGrp="1"/>
          </p:cNvSpPr>
          <p:nvPr>
            <p:ph idx="1"/>
          </p:nvPr>
        </p:nvSpPr>
        <p:spPr/>
        <p:txBody>
          <a:bodyPr/>
          <a:lstStyle/>
          <a:p>
            <a:r>
              <a:rPr lang="en-US" dirty="0" smtClean="0">
                <a:hlinkClick r:id="rId2"/>
              </a:rPr>
              <a:t>National Geographic Human Body</a:t>
            </a:r>
            <a:endParaRPr lang="en-US" dirty="0" smtClean="0"/>
          </a:p>
          <a:p>
            <a:endParaRPr lang="en-US" dirty="0" smtClean="0"/>
          </a:p>
          <a:p>
            <a:r>
              <a:rPr lang="en-US" dirty="0" smtClean="0"/>
              <a:t>Think about:</a:t>
            </a:r>
          </a:p>
          <a:p>
            <a:pPr>
              <a:buNone/>
            </a:pPr>
            <a:r>
              <a:rPr lang="en-US" dirty="0" smtClean="0"/>
              <a:t>    How would a problem with your lungs effect your heart?</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SC.6.L.14.5</a:t>
            </a:r>
            <a:endParaRPr lang="en-US" dirty="0">
              <a:solidFill>
                <a:schemeClr val="tx2">
                  <a:lumMod val="75000"/>
                </a:schemeClr>
              </a:solidFil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Infectious Agents</a:t>
            </a:r>
            <a:endParaRPr lang="en-US" dirty="0"/>
          </a:p>
        </p:txBody>
      </p:sp>
      <p:pic>
        <p:nvPicPr>
          <p:cNvPr id="1026" name="Picture 2" descr="http://photo-dictionary.com/photofiles/list/621/1026bacteria.jpg"/>
          <p:cNvPicPr>
            <a:picLocks noChangeAspect="1" noChangeArrowheads="1"/>
          </p:cNvPicPr>
          <p:nvPr/>
        </p:nvPicPr>
        <p:blipFill>
          <a:blip r:embed="rId2" cstate="print"/>
          <a:srcRect/>
          <a:stretch>
            <a:fillRect/>
          </a:stretch>
        </p:blipFill>
        <p:spPr bwMode="auto">
          <a:xfrm>
            <a:off x="304800" y="1524000"/>
            <a:ext cx="2536869" cy="1609726"/>
          </a:xfrm>
          <a:prstGeom prst="rect">
            <a:avLst/>
          </a:prstGeom>
          <a:noFill/>
        </p:spPr>
      </p:pic>
      <p:pic>
        <p:nvPicPr>
          <p:cNvPr id="1028" name="Picture 4" descr="http://static.ddmcdn.com/gif/light-virus-1.jpg"/>
          <p:cNvPicPr>
            <a:picLocks noChangeAspect="1" noChangeArrowheads="1"/>
          </p:cNvPicPr>
          <p:nvPr/>
        </p:nvPicPr>
        <p:blipFill>
          <a:blip r:embed="rId3" cstate="print"/>
          <a:srcRect/>
          <a:stretch>
            <a:fillRect/>
          </a:stretch>
        </p:blipFill>
        <p:spPr bwMode="auto">
          <a:xfrm>
            <a:off x="6477000" y="1524000"/>
            <a:ext cx="2286000" cy="1714500"/>
          </a:xfrm>
          <a:prstGeom prst="rect">
            <a:avLst/>
          </a:prstGeom>
          <a:noFill/>
        </p:spPr>
      </p:pic>
      <p:pic>
        <p:nvPicPr>
          <p:cNvPr id="1030" name="Picture 6" descr="http://www.uploadimages4free.com/upload/big/athletes_foot_fungus_massachusetts_1997-1792.jpg"/>
          <p:cNvPicPr>
            <a:picLocks noChangeAspect="1" noChangeArrowheads="1"/>
          </p:cNvPicPr>
          <p:nvPr/>
        </p:nvPicPr>
        <p:blipFill>
          <a:blip r:embed="rId4" cstate="print"/>
          <a:srcRect l="3750" t="1667" r="3750" b="1667"/>
          <a:stretch>
            <a:fillRect/>
          </a:stretch>
        </p:blipFill>
        <p:spPr bwMode="auto">
          <a:xfrm>
            <a:off x="3505200" y="1447800"/>
            <a:ext cx="2286000" cy="1791729"/>
          </a:xfrm>
          <a:prstGeom prst="rect">
            <a:avLst/>
          </a:prstGeom>
          <a:noFill/>
        </p:spPr>
      </p:pic>
      <p:sp>
        <p:nvSpPr>
          <p:cNvPr id="7" name="Rectangle 6"/>
          <p:cNvSpPr/>
          <p:nvPr/>
        </p:nvSpPr>
        <p:spPr>
          <a:xfrm>
            <a:off x="609600" y="3124200"/>
            <a:ext cx="1932067"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Bacteria</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3810000" y="3200400"/>
            <a:ext cx="169629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Fungus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7086600" y="3200400"/>
            <a:ext cx="127791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Virus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TextBox 9"/>
          <p:cNvSpPr txBox="1"/>
          <p:nvPr/>
        </p:nvSpPr>
        <p:spPr>
          <a:xfrm>
            <a:off x="0" y="4648200"/>
            <a:ext cx="91440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Compare and contrast the infectious agents above.  Include information about how they are transmitted and treated and if/how they can be prevented</a:t>
            </a:r>
            <a:endParaRPr lang="en-US" sz="3200" dirty="0">
              <a:solidFill>
                <a:schemeClr val="bg1"/>
              </a:solidFill>
              <a:latin typeface="Bradley Hand ITC" pitchFamily="66" charset="0"/>
            </a:endParaRPr>
          </a:p>
        </p:txBody>
      </p:sp>
      <p:sp>
        <p:nvSpPr>
          <p:cNvPr id="11" name="TextBox 10"/>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SC.6.L.14.6</a:t>
            </a:r>
            <a:endParaRPr lang="en-US" dirty="0">
              <a:solidFill>
                <a:schemeClr val="tx2">
                  <a:lumMod val="75000"/>
                </a:schemeClr>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Classification</a:t>
            </a:r>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524000"/>
            <a:ext cx="8686800" cy="2438400"/>
          </a:xfrm>
          <a:solidFill>
            <a:srgbClr val="006600"/>
          </a:solidFill>
        </p:spPr>
        <p:txBody>
          <a:bodyPr>
            <a:normAutofit/>
          </a:bodyPr>
          <a:lstStyle/>
          <a:p>
            <a:r>
              <a:rPr lang="en-US" sz="3600" dirty="0" smtClean="0"/>
              <a:t>SC.6.L.15.1: Students will analyze and/ describe how and why organisms are classified.</a:t>
            </a:r>
          </a:p>
          <a:p>
            <a:pPr>
              <a:buNone/>
            </a:pPr>
            <a:endParaRPr lang="en-US" sz="36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Comparing Investigations</a:t>
            </a:r>
            <a:endParaRPr lang="en-US" dirty="0"/>
          </a:p>
        </p:txBody>
      </p:sp>
      <p:sp>
        <p:nvSpPr>
          <p:cNvPr id="3" name="Content Placeholder 2"/>
          <p:cNvSpPr>
            <a:spLocks noGrp="1"/>
          </p:cNvSpPr>
          <p:nvPr>
            <p:ph idx="1"/>
          </p:nvPr>
        </p:nvSpPr>
        <p:spPr>
          <a:xfrm>
            <a:off x="381000" y="1295400"/>
            <a:ext cx="8229600" cy="1524000"/>
          </a:xfrm>
        </p:spPr>
        <p:txBody>
          <a:bodyPr>
            <a:normAutofit fontScale="85000" lnSpcReduction="20000"/>
          </a:bodyPr>
          <a:lstStyle/>
          <a:p>
            <a:r>
              <a:rPr lang="en-US" dirty="0" smtClean="0">
                <a:solidFill>
                  <a:schemeClr val="accent6">
                    <a:lumMod val="75000"/>
                  </a:schemeClr>
                </a:solidFill>
                <a:latin typeface="+mj-lt"/>
              </a:rPr>
              <a:t>Two students conducted the same experiment measuring </a:t>
            </a:r>
            <a:r>
              <a:rPr lang="en-US" dirty="0" err="1" smtClean="0">
                <a:solidFill>
                  <a:schemeClr val="accent6">
                    <a:lumMod val="75000"/>
                  </a:schemeClr>
                </a:solidFill>
                <a:latin typeface="+mj-lt"/>
              </a:rPr>
              <a:t>pH.</a:t>
            </a:r>
            <a:r>
              <a:rPr lang="en-US" dirty="0" smtClean="0">
                <a:solidFill>
                  <a:schemeClr val="accent6">
                    <a:lumMod val="75000"/>
                  </a:schemeClr>
                </a:solidFill>
                <a:latin typeface="+mj-lt"/>
              </a:rPr>
              <a:t>  Sarah used a digital pH meter.  Olivia used pH paper. They recorded their results in the tables below.</a:t>
            </a:r>
            <a:endParaRPr lang="en-US" dirty="0">
              <a:solidFill>
                <a:schemeClr val="accent6">
                  <a:lumMod val="75000"/>
                </a:schemeClr>
              </a:solidFill>
              <a:latin typeface="+mj-lt"/>
            </a:endParaRPr>
          </a:p>
        </p:txBody>
      </p:sp>
      <p:graphicFrame>
        <p:nvGraphicFramePr>
          <p:cNvPr id="4" name="Table 3"/>
          <p:cNvGraphicFramePr>
            <a:graphicFrameLocks noGrp="1"/>
          </p:cNvGraphicFramePr>
          <p:nvPr/>
        </p:nvGraphicFramePr>
        <p:xfrm>
          <a:off x="1295400" y="2895600"/>
          <a:ext cx="2438400" cy="1879600"/>
        </p:xfrm>
        <a:graphic>
          <a:graphicData uri="http://schemas.openxmlformats.org/drawingml/2006/table">
            <a:tbl>
              <a:tblPr firstRow="1" bandRow="1">
                <a:tableStyleId>{5C22544A-7EE6-4342-B048-85BDC9FD1C3A}</a:tableStyleId>
              </a:tblPr>
              <a:tblGrid>
                <a:gridCol w="1371600"/>
                <a:gridCol w="1066800"/>
              </a:tblGrid>
              <a:tr h="375920">
                <a:tc>
                  <a:txBody>
                    <a:bodyPr/>
                    <a:lstStyle/>
                    <a:p>
                      <a:pPr algn="ctr"/>
                      <a:r>
                        <a:rPr lang="en-US" dirty="0" smtClean="0"/>
                        <a:t>Liquid</a:t>
                      </a:r>
                      <a:endParaRPr lang="en-US" dirty="0"/>
                    </a:p>
                  </a:txBody>
                  <a:tcPr/>
                </a:tc>
                <a:tc>
                  <a:txBody>
                    <a:bodyPr/>
                    <a:lstStyle/>
                    <a:p>
                      <a:pPr algn="ctr"/>
                      <a:r>
                        <a:rPr lang="en-US" dirty="0" smtClean="0"/>
                        <a:t>pH</a:t>
                      </a:r>
                      <a:endParaRPr lang="en-US" dirty="0"/>
                    </a:p>
                  </a:txBody>
                  <a:tcPr/>
                </a:tc>
              </a:tr>
              <a:tr h="375920">
                <a:tc>
                  <a:txBody>
                    <a:bodyPr/>
                    <a:lstStyle/>
                    <a:p>
                      <a:pPr algn="ctr"/>
                      <a:r>
                        <a:rPr lang="en-US" dirty="0" smtClean="0"/>
                        <a:t>Lemon Juice</a:t>
                      </a:r>
                      <a:endParaRPr lang="en-US" dirty="0"/>
                    </a:p>
                  </a:txBody>
                  <a:tcPr anchor="ctr"/>
                </a:tc>
                <a:tc>
                  <a:txBody>
                    <a:bodyPr/>
                    <a:lstStyle/>
                    <a:p>
                      <a:pPr algn="ctr"/>
                      <a:r>
                        <a:rPr lang="en-US" dirty="0" smtClean="0"/>
                        <a:t>2</a:t>
                      </a:r>
                      <a:endParaRPr lang="en-US" dirty="0"/>
                    </a:p>
                  </a:txBody>
                  <a:tcPr anchor="ctr"/>
                </a:tc>
              </a:tr>
              <a:tr h="375920">
                <a:tc>
                  <a:txBody>
                    <a:bodyPr/>
                    <a:lstStyle/>
                    <a:p>
                      <a:pPr algn="ctr"/>
                      <a:r>
                        <a:rPr lang="en-US" dirty="0" smtClean="0"/>
                        <a:t>Water</a:t>
                      </a:r>
                      <a:endParaRPr lang="en-US" dirty="0"/>
                    </a:p>
                  </a:txBody>
                  <a:tcPr anchor="ctr"/>
                </a:tc>
                <a:tc>
                  <a:txBody>
                    <a:bodyPr/>
                    <a:lstStyle/>
                    <a:p>
                      <a:pPr algn="ctr"/>
                      <a:r>
                        <a:rPr lang="en-US" dirty="0" smtClean="0"/>
                        <a:t>7</a:t>
                      </a:r>
                      <a:endParaRPr lang="en-US" dirty="0"/>
                    </a:p>
                  </a:txBody>
                  <a:tcPr anchor="ctr"/>
                </a:tc>
              </a:tr>
              <a:tr h="375920">
                <a:tc>
                  <a:txBody>
                    <a:bodyPr/>
                    <a:lstStyle/>
                    <a:p>
                      <a:pPr algn="ctr"/>
                      <a:r>
                        <a:rPr lang="en-US" dirty="0" smtClean="0"/>
                        <a:t>Coffee</a:t>
                      </a:r>
                      <a:endParaRPr lang="en-US" dirty="0"/>
                    </a:p>
                  </a:txBody>
                  <a:tcPr anchor="ctr"/>
                </a:tc>
                <a:tc>
                  <a:txBody>
                    <a:bodyPr/>
                    <a:lstStyle/>
                    <a:p>
                      <a:pPr algn="ctr"/>
                      <a:r>
                        <a:rPr lang="en-US" dirty="0" smtClean="0"/>
                        <a:t>5</a:t>
                      </a:r>
                      <a:endParaRPr lang="en-US" dirty="0"/>
                    </a:p>
                  </a:txBody>
                  <a:tcPr anchor="ctr"/>
                </a:tc>
              </a:tr>
              <a:tr h="375920">
                <a:tc>
                  <a:txBody>
                    <a:bodyPr/>
                    <a:lstStyle/>
                    <a:p>
                      <a:pPr algn="ctr"/>
                      <a:r>
                        <a:rPr lang="en-US" dirty="0" smtClean="0"/>
                        <a:t>Bleach</a:t>
                      </a:r>
                      <a:endParaRPr lang="en-US" dirty="0"/>
                    </a:p>
                  </a:txBody>
                  <a:tcPr anchor="ctr"/>
                </a:tc>
                <a:tc>
                  <a:txBody>
                    <a:bodyPr/>
                    <a:lstStyle/>
                    <a:p>
                      <a:pPr algn="ctr"/>
                      <a:r>
                        <a:rPr lang="en-US" dirty="0" smtClean="0"/>
                        <a:t>13</a:t>
                      </a:r>
                      <a:endParaRPr lang="en-US" dirty="0"/>
                    </a:p>
                  </a:txBody>
                  <a:tcPr anchor="ctr"/>
                </a:tc>
              </a:tr>
            </a:tbl>
          </a:graphicData>
        </a:graphic>
      </p:graphicFrame>
      <p:graphicFrame>
        <p:nvGraphicFramePr>
          <p:cNvPr id="5" name="Table 4"/>
          <p:cNvGraphicFramePr>
            <a:graphicFrameLocks noGrp="1"/>
          </p:cNvGraphicFramePr>
          <p:nvPr/>
        </p:nvGraphicFramePr>
        <p:xfrm>
          <a:off x="5257800" y="2895600"/>
          <a:ext cx="2438400" cy="1879600"/>
        </p:xfrm>
        <a:graphic>
          <a:graphicData uri="http://schemas.openxmlformats.org/drawingml/2006/table">
            <a:tbl>
              <a:tblPr firstRow="1" bandRow="1">
                <a:tableStyleId>{F5AB1C69-6EDB-4FF4-983F-18BD219EF322}</a:tableStyleId>
              </a:tblPr>
              <a:tblGrid>
                <a:gridCol w="1371600"/>
                <a:gridCol w="1066800"/>
              </a:tblGrid>
              <a:tr h="375920">
                <a:tc>
                  <a:txBody>
                    <a:bodyPr/>
                    <a:lstStyle/>
                    <a:p>
                      <a:pPr algn="ctr"/>
                      <a:r>
                        <a:rPr lang="en-US" dirty="0" smtClean="0"/>
                        <a:t>Liquid</a:t>
                      </a:r>
                      <a:endParaRPr lang="en-US" dirty="0"/>
                    </a:p>
                  </a:txBody>
                  <a:tcPr/>
                </a:tc>
                <a:tc>
                  <a:txBody>
                    <a:bodyPr/>
                    <a:lstStyle/>
                    <a:p>
                      <a:pPr algn="ctr"/>
                      <a:r>
                        <a:rPr lang="en-US" dirty="0" smtClean="0"/>
                        <a:t>pH</a:t>
                      </a:r>
                      <a:endParaRPr lang="en-US" dirty="0"/>
                    </a:p>
                  </a:txBody>
                  <a:tcPr/>
                </a:tc>
              </a:tr>
              <a:tr h="375920">
                <a:tc>
                  <a:txBody>
                    <a:bodyPr/>
                    <a:lstStyle/>
                    <a:p>
                      <a:pPr algn="ctr"/>
                      <a:r>
                        <a:rPr lang="en-US" dirty="0" smtClean="0"/>
                        <a:t>Lemon Juice</a:t>
                      </a:r>
                      <a:endParaRPr lang="en-US" dirty="0"/>
                    </a:p>
                  </a:txBody>
                  <a:tcPr anchor="ctr"/>
                </a:tc>
                <a:tc>
                  <a:txBody>
                    <a:bodyPr/>
                    <a:lstStyle/>
                    <a:p>
                      <a:pPr algn="ctr"/>
                      <a:r>
                        <a:rPr lang="en-US" dirty="0" smtClean="0"/>
                        <a:t>1.9</a:t>
                      </a:r>
                      <a:endParaRPr lang="en-US" dirty="0"/>
                    </a:p>
                  </a:txBody>
                  <a:tcPr anchor="ctr"/>
                </a:tc>
              </a:tr>
              <a:tr h="375920">
                <a:tc>
                  <a:txBody>
                    <a:bodyPr/>
                    <a:lstStyle/>
                    <a:p>
                      <a:pPr algn="ctr"/>
                      <a:r>
                        <a:rPr lang="en-US" dirty="0" smtClean="0"/>
                        <a:t>Water</a:t>
                      </a:r>
                      <a:endParaRPr lang="en-US" dirty="0"/>
                    </a:p>
                  </a:txBody>
                  <a:tcPr anchor="ctr"/>
                </a:tc>
                <a:tc>
                  <a:txBody>
                    <a:bodyPr/>
                    <a:lstStyle/>
                    <a:p>
                      <a:pPr algn="ctr"/>
                      <a:r>
                        <a:rPr lang="en-US" dirty="0" smtClean="0"/>
                        <a:t>7.3</a:t>
                      </a:r>
                      <a:endParaRPr lang="en-US" dirty="0"/>
                    </a:p>
                  </a:txBody>
                  <a:tcPr anchor="ctr"/>
                </a:tc>
              </a:tr>
              <a:tr h="375920">
                <a:tc>
                  <a:txBody>
                    <a:bodyPr/>
                    <a:lstStyle/>
                    <a:p>
                      <a:pPr algn="ctr"/>
                      <a:r>
                        <a:rPr lang="en-US" dirty="0" smtClean="0"/>
                        <a:t>Coffee</a:t>
                      </a:r>
                      <a:endParaRPr lang="en-US" dirty="0"/>
                    </a:p>
                  </a:txBody>
                  <a:tcPr anchor="ctr"/>
                </a:tc>
                <a:tc>
                  <a:txBody>
                    <a:bodyPr/>
                    <a:lstStyle/>
                    <a:p>
                      <a:pPr algn="ctr"/>
                      <a:r>
                        <a:rPr lang="en-US" dirty="0" smtClean="0"/>
                        <a:t>5.5</a:t>
                      </a:r>
                      <a:endParaRPr lang="en-US" dirty="0"/>
                    </a:p>
                  </a:txBody>
                  <a:tcPr anchor="ctr"/>
                </a:tc>
              </a:tr>
              <a:tr h="375920">
                <a:tc>
                  <a:txBody>
                    <a:bodyPr/>
                    <a:lstStyle/>
                    <a:p>
                      <a:pPr algn="ctr"/>
                      <a:r>
                        <a:rPr lang="en-US" dirty="0" smtClean="0"/>
                        <a:t>Bleach</a:t>
                      </a:r>
                      <a:endParaRPr lang="en-US" dirty="0"/>
                    </a:p>
                  </a:txBody>
                  <a:tcPr anchor="ctr"/>
                </a:tc>
                <a:tc>
                  <a:txBody>
                    <a:bodyPr/>
                    <a:lstStyle/>
                    <a:p>
                      <a:pPr algn="ctr"/>
                      <a:r>
                        <a:rPr lang="en-US" dirty="0" smtClean="0"/>
                        <a:t>12.8</a:t>
                      </a:r>
                      <a:endParaRPr lang="en-US" dirty="0"/>
                    </a:p>
                  </a:txBody>
                  <a:tcPr anchor="ctr"/>
                </a:tc>
              </a:tr>
            </a:tbl>
          </a:graphicData>
        </a:graphic>
      </p:graphicFrame>
      <p:sp>
        <p:nvSpPr>
          <p:cNvPr id="6" name="TextBox 5"/>
          <p:cNvSpPr txBox="1"/>
          <p:nvPr/>
        </p:nvSpPr>
        <p:spPr>
          <a:xfrm>
            <a:off x="152400" y="5257800"/>
            <a:ext cx="87630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table represents the data from which student?  Explain your choices</a:t>
            </a:r>
            <a:endParaRPr lang="en-US" sz="3200" dirty="0">
              <a:solidFill>
                <a:schemeClr val="bg1"/>
              </a:solidFill>
              <a:latin typeface="Bradley Hand ITC" pitchFamily="66" charset="0"/>
            </a:endParaRPr>
          </a:p>
        </p:txBody>
      </p:sp>
      <p:sp>
        <p:nvSpPr>
          <p:cNvPr id="7" name="TextBox 6"/>
          <p:cNvSpPr txBox="1"/>
          <p:nvPr/>
        </p:nvSpPr>
        <p:spPr>
          <a:xfrm>
            <a:off x="0" y="6400800"/>
            <a:ext cx="2362200" cy="369332"/>
          </a:xfrm>
          <a:prstGeom prst="rect">
            <a:avLst/>
          </a:prstGeom>
          <a:noFill/>
        </p:spPr>
        <p:txBody>
          <a:bodyPr wrap="square" rtlCol="0">
            <a:spAutoFit/>
          </a:bodyPr>
          <a:lstStyle/>
          <a:p>
            <a:r>
              <a:rPr lang="en-US" dirty="0" smtClean="0">
                <a:solidFill>
                  <a:schemeClr val="tx2">
                    <a:lumMod val="75000"/>
                  </a:schemeClr>
                </a:solidFill>
              </a:rPr>
              <a:t>SC.6.N.1.4</a:t>
            </a:r>
            <a:endParaRPr lang="en-US" dirty="0">
              <a:solidFill>
                <a:schemeClr val="tx2">
                  <a:lumMod val="75000"/>
                </a:schemeClr>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lstStyle/>
          <a:p>
            <a:r>
              <a:rPr lang="en-US" dirty="0" smtClean="0">
                <a:hlinkClick r:id="rId3"/>
              </a:rPr>
              <a:t>Classifying Life</a:t>
            </a:r>
            <a:endParaRPr lang="en-US" dirty="0" smtClean="0"/>
          </a:p>
          <a:p>
            <a:endParaRPr lang="en-US" dirty="0" smtClean="0"/>
          </a:p>
          <a:p>
            <a:r>
              <a:rPr lang="en-US" dirty="0" smtClean="0"/>
              <a:t>Think about:</a:t>
            </a:r>
          </a:p>
          <a:p>
            <a:pPr>
              <a:buNone/>
            </a:pPr>
            <a:r>
              <a:rPr lang="en-US" dirty="0" smtClean="0"/>
              <a:t>    What are the 3 Domains and how do the 6 Kingdoms fit within them?</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SC.6.L.15.1</a:t>
            </a:r>
            <a:endParaRPr lang="en-US" dirty="0">
              <a:solidFill>
                <a:schemeClr val="tx2">
                  <a:lumMod val="75000"/>
                </a:schemeClr>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Theory of Evolution</a:t>
            </a:r>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524000"/>
            <a:ext cx="8686800" cy="4800600"/>
          </a:xfrm>
          <a:solidFill>
            <a:srgbClr val="006600"/>
          </a:solidFill>
        </p:spPr>
        <p:txBody>
          <a:bodyPr>
            <a:normAutofit fontScale="85000" lnSpcReduction="10000"/>
          </a:bodyPr>
          <a:lstStyle/>
          <a:p>
            <a:r>
              <a:rPr lang="en-US" sz="3600" dirty="0" smtClean="0"/>
              <a:t>SC.7.L.15.2: Students will identify and explain ways in which genetic variation and environmental factors contribute to evolution by natural selection and diversity of organisms. </a:t>
            </a:r>
          </a:p>
          <a:p>
            <a:r>
              <a:rPr lang="en-US" sz="3600" dirty="0" smtClean="0"/>
              <a:t>SC.7.L.15.1: Students will identify and explain ways in which fossil evidence is consistent with the scientific theory of evolution. </a:t>
            </a:r>
          </a:p>
          <a:p>
            <a:r>
              <a:rPr lang="en-US" sz="3600" dirty="0" smtClean="0"/>
              <a:t>SC.7.L.15.3: Students will identify and explain how a species’ inability to adapt may contribute to the extinction of that species</a:t>
            </a:r>
          </a:p>
          <a:p>
            <a:pPr>
              <a:buNone/>
            </a:pPr>
            <a:endParaRPr lang="en-US" sz="3600" dirty="0" smtClean="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Selection</a:t>
            </a:r>
            <a:endParaRPr lang="en-US" dirty="0"/>
          </a:p>
        </p:txBody>
      </p:sp>
      <p:sp>
        <p:nvSpPr>
          <p:cNvPr id="3" name="Content Placeholder 2"/>
          <p:cNvSpPr>
            <a:spLocks noGrp="1"/>
          </p:cNvSpPr>
          <p:nvPr>
            <p:ph idx="1"/>
          </p:nvPr>
        </p:nvSpPr>
        <p:spPr/>
        <p:txBody>
          <a:bodyPr/>
          <a:lstStyle/>
          <a:p>
            <a:r>
              <a:rPr lang="en-US" dirty="0" err="1" smtClean="0">
                <a:hlinkClick r:id="rId2"/>
              </a:rPr>
              <a:t>PhET</a:t>
            </a:r>
            <a:r>
              <a:rPr lang="en-US" dirty="0" smtClean="0">
                <a:hlinkClick r:id="rId2"/>
              </a:rPr>
              <a:t>: Natural Selection</a:t>
            </a:r>
            <a:endParaRPr lang="en-US" dirty="0" smtClean="0"/>
          </a:p>
          <a:p>
            <a:endParaRPr lang="en-US" dirty="0" smtClean="0"/>
          </a:p>
          <a:p>
            <a:r>
              <a:rPr lang="en-US" dirty="0" smtClean="0"/>
              <a:t>Think about:</a:t>
            </a:r>
          </a:p>
          <a:p>
            <a:pPr>
              <a:buNone/>
            </a:pPr>
            <a:r>
              <a:rPr lang="en-US" dirty="0" smtClean="0"/>
              <a:t>    Under what conditions were the white rabbits best suited?   </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SC.7.L.15.2</a:t>
            </a:r>
            <a:endParaRPr lang="en-US" dirty="0">
              <a:solidFill>
                <a:schemeClr val="tx2">
                  <a:lumMod val="75000"/>
                </a:schemeClr>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Fossil Evidence</a:t>
            </a:r>
            <a:endParaRPr lang="en-US" dirty="0"/>
          </a:p>
        </p:txBody>
      </p:sp>
      <p:sp>
        <p:nvSpPr>
          <p:cNvPr id="3" name="Content Placeholder 2"/>
          <p:cNvSpPr>
            <a:spLocks noGrp="1"/>
          </p:cNvSpPr>
          <p:nvPr>
            <p:ph idx="1"/>
          </p:nvPr>
        </p:nvSpPr>
        <p:spPr/>
        <p:txBody>
          <a:bodyPr/>
          <a:lstStyle/>
          <a:p>
            <a:r>
              <a:rPr lang="en-US" dirty="0" smtClean="0">
                <a:hlinkClick r:id="rId3"/>
              </a:rPr>
              <a:t>Nova: Fossil Evidence</a:t>
            </a:r>
            <a:endParaRPr lang="en-US" dirty="0" smtClean="0"/>
          </a:p>
          <a:p>
            <a:endParaRPr lang="en-US" dirty="0" smtClean="0"/>
          </a:p>
          <a:p>
            <a:r>
              <a:rPr lang="en-US" dirty="0" smtClean="0"/>
              <a:t>Think about:</a:t>
            </a:r>
          </a:p>
          <a:p>
            <a:pPr>
              <a:buNone/>
            </a:pPr>
            <a:r>
              <a:rPr lang="en-US" dirty="0" smtClean="0"/>
              <a:t>    What is some fossil evidence that has been gathered to explain the evolution from land mammals to aquatic mammals?</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SC.7.L.15.1</a:t>
            </a:r>
            <a:endParaRPr lang="en-US" dirty="0">
              <a:solidFill>
                <a:schemeClr val="tx2">
                  <a:lumMod val="75000"/>
                </a:schemeClr>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 or Extinction</a:t>
            </a:r>
            <a:endParaRPr lang="en-US" dirty="0"/>
          </a:p>
        </p:txBody>
      </p:sp>
      <p:pic>
        <p:nvPicPr>
          <p:cNvPr id="163842" name="Picture 2" descr="http://www.zoenature.org/wp-content/uploads/2011/04/polar-bears-putin-1.jpg"/>
          <p:cNvPicPr>
            <a:picLocks noChangeAspect="1" noChangeArrowheads="1"/>
          </p:cNvPicPr>
          <p:nvPr/>
        </p:nvPicPr>
        <p:blipFill>
          <a:blip r:embed="rId2" cstate="print"/>
          <a:srcRect/>
          <a:stretch>
            <a:fillRect/>
          </a:stretch>
        </p:blipFill>
        <p:spPr bwMode="auto">
          <a:xfrm>
            <a:off x="2667000" y="1447800"/>
            <a:ext cx="3464270" cy="2590800"/>
          </a:xfrm>
          <a:prstGeom prst="rect">
            <a:avLst/>
          </a:prstGeom>
          <a:noFill/>
        </p:spPr>
      </p:pic>
      <p:sp>
        <p:nvSpPr>
          <p:cNvPr id="5" name="TextBox 4"/>
          <p:cNvSpPr txBox="1"/>
          <p:nvPr/>
        </p:nvSpPr>
        <p:spPr>
          <a:xfrm>
            <a:off x="457200" y="4876800"/>
            <a:ext cx="81534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Explain how polar bears would have to adapt to their changing environment in order to avoid extinction</a:t>
            </a:r>
            <a:endParaRPr lang="en-US" sz="3200" dirty="0">
              <a:solidFill>
                <a:schemeClr val="bg1"/>
              </a:solidFill>
              <a:latin typeface="Bradley Hand ITC" pitchFamily="66" charset="0"/>
            </a:endParaRPr>
          </a:p>
        </p:txBody>
      </p:sp>
      <p:sp>
        <p:nvSpPr>
          <p:cNvPr id="6" name="TextBox 5"/>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SC.7.L.15.3</a:t>
            </a:r>
            <a:endParaRPr lang="en-US" dirty="0">
              <a:solidFill>
                <a:schemeClr val="tx2">
                  <a:lumMod val="75000"/>
                </a:schemeClr>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DNA and Genetics</a:t>
            </a:r>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686800" cy="4495800"/>
          </a:xfrm>
          <a:solidFill>
            <a:srgbClr val="006600"/>
          </a:solidFill>
        </p:spPr>
        <p:txBody>
          <a:bodyPr>
            <a:normAutofit fontScale="77500" lnSpcReduction="20000"/>
          </a:bodyPr>
          <a:lstStyle/>
          <a:p>
            <a:r>
              <a:rPr lang="en-US" dirty="0" smtClean="0"/>
              <a:t>SC.7.L.16.1</a:t>
            </a:r>
            <a:r>
              <a:rPr lang="en-US" sz="3600" dirty="0" smtClean="0"/>
              <a:t>: </a:t>
            </a:r>
            <a:r>
              <a:rPr lang="en-US" dirty="0" smtClean="0"/>
              <a:t>Students will describe and explain that every organism requires a set of instructions that specifies its traits. Students will identify and explain that hereditary information (DNA) contains genes located in the chromosomes of each cell and that heredity is the passage of these instructions from one generation to another. </a:t>
            </a:r>
            <a:endParaRPr lang="en-US" sz="3600" dirty="0" smtClean="0"/>
          </a:p>
          <a:p>
            <a:r>
              <a:rPr lang="en-US" sz="3600" dirty="0" smtClean="0"/>
              <a:t>SC.7.L.16.2: </a:t>
            </a:r>
            <a:r>
              <a:rPr lang="en-US" dirty="0" smtClean="0"/>
              <a:t>Students will use </a:t>
            </a:r>
            <a:r>
              <a:rPr lang="en-US" dirty="0" err="1" smtClean="0"/>
              <a:t>Punnett</a:t>
            </a:r>
            <a:r>
              <a:rPr lang="en-US" dirty="0" smtClean="0"/>
              <a:t> squares and pedigrees to determine genotypic and phenotypic probabilities</a:t>
            </a:r>
            <a:r>
              <a:rPr lang="en-US" sz="3600" dirty="0" smtClean="0"/>
              <a:t>. </a:t>
            </a:r>
          </a:p>
          <a:p>
            <a:r>
              <a:rPr lang="en-US" sz="3600" dirty="0" smtClean="0"/>
              <a:t>SC.7.L.16.3: </a:t>
            </a:r>
            <a:r>
              <a:rPr lang="en-US" dirty="0" smtClean="0"/>
              <a:t>Students will compare and contrast general processes of sexual and asexual reproduction that result in the passage of hereditary information from one generation to another.</a:t>
            </a:r>
            <a:endParaRPr lang="en-US" sz="3600" dirty="0" smtClean="0"/>
          </a:p>
          <a:p>
            <a:pPr>
              <a:buNone/>
            </a:pPr>
            <a:endParaRPr lang="en-US" sz="3600" dirty="0" smtClean="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a:t>
            </a:r>
            <a:endParaRPr lang="en-US" dirty="0"/>
          </a:p>
        </p:txBody>
      </p:sp>
      <p:pic>
        <p:nvPicPr>
          <p:cNvPr id="175110" name="Picture 6" descr="http://publications.nigms.nih.gov/thenewgenetics/images/ch1_dnagenes.jpg"/>
          <p:cNvPicPr>
            <a:picLocks noChangeAspect="1" noChangeArrowheads="1"/>
          </p:cNvPicPr>
          <p:nvPr/>
        </p:nvPicPr>
        <p:blipFill>
          <a:blip r:embed="rId2" cstate="print"/>
          <a:srcRect/>
          <a:stretch>
            <a:fillRect/>
          </a:stretch>
        </p:blipFill>
        <p:spPr bwMode="auto">
          <a:xfrm>
            <a:off x="609600" y="1295400"/>
            <a:ext cx="2895600" cy="3689823"/>
          </a:xfrm>
          <a:prstGeom prst="rect">
            <a:avLst/>
          </a:prstGeom>
          <a:noFill/>
        </p:spPr>
      </p:pic>
      <p:sp>
        <p:nvSpPr>
          <p:cNvPr id="7" name="TextBox 6"/>
          <p:cNvSpPr txBox="1"/>
          <p:nvPr/>
        </p:nvSpPr>
        <p:spPr>
          <a:xfrm>
            <a:off x="4191000" y="1676400"/>
            <a:ext cx="4495800" cy="2246769"/>
          </a:xfrm>
          <a:prstGeom prst="rect">
            <a:avLst/>
          </a:prstGeom>
          <a:noFill/>
        </p:spPr>
        <p:txBody>
          <a:bodyPr wrap="square" rtlCol="0">
            <a:spAutoFit/>
          </a:bodyPr>
          <a:lstStyle/>
          <a:p>
            <a:pPr algn="ctr"/>
            <a:r>
              <a:rPr lang="en-US" sz="2800" dirty="0" smtClean="0">
                <a:solidFill>
                  <a:schemeClr val="accent6">
                    <a:lumMod val="75000"/>
                  </a:schemeClr>
                </a:solidFill>
                <a:latin typeface="+mj-lt"/>
              </a:rPr>
              <a:t>The diagram to the left shows the structural hierarchy of genetic material inside a cell including: nucleus, chromosome, gene, and DNA</a:t>
            </a:r>
            <a:endParaRPr lang="en-US" sz="2800" dirty="0">
              <a:solidFill>
                <a:schemeClr val="accent6">
                  <a:lumMod val="75000"/>
                </a:schemeClr>
              </a:solidFill>
              <a:latin typeface="+mj-lt"/>
            </a:endParaRPr>
          </a:p>
        </p:txBody>
      </p:sp>
      <p:sp>
        <p:nvSpPr>
          <p:cNvPr id="8" name="TextBox 7"/>
          <p:cNvSpPr txBox="1"/>
          <p:nvPr/>
        </p:nvSpPr>
        <p:spPr>
          <a:xfrm>
            <a:off x="381000" y="5473005"/>
            <a:ext cx="8382000" cy="954107"/>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Describe the hierarchy in your own words as it applies to the transmission of genetic material</a:t>
            </a:r>
            <a:endParaRPr lang="en-US" sz="2800" dirty="0">
              <a:solidFill>
                <a:schemeClr val="bg1"/>
              </a:solidFill>
              <a:latin typeface="Bradley Hand ITC" pitchFamily="66" charset="0"/>
            </a:endParaRPr>
          </a:p>
        </p:txBody>
      </p:sp>
      <p:sp>
        <p:nvSpPr>
          <p:cNvPr id="9" name="TextBox 8"/>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SC.7.L.16.1</a:t>
            </a:r>
            <a:endParaRPr lang="en-US" dirty="0">
              <a:solidFill>
                <a:schemeClr val="tx2">
                  <a:lumMod val="75000"/>
                </a:schemeClr>
              </a:solidFil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Punnett</a:t>
            </a:r>
            <a:r>
              <a:rPr lang="en-US" dirty="0" smtClean="0"/>
              <a:t> Squares</a:t>
            </a:r>
            <a:endParaRPr lang="en-US" dirty="0"/>
          </a:p>
        </p:txBody>
      </p:sp>
      <p:sp>
        <p:nvSpPr>
          <p:cNvPr id="3" name="Content Placeholder 2"/>
          <p:cNvSpPr>
            <a:spLocks noGrp="1"/>
          </p:cNvSpPr>
          <p:nvPr>
            <p:ph idx="1"/>
          </p:nvPr>
        </p:nvSpPr>
        <p:spPr/>
        <p:txBody>
          <a:bodyPr/>
          <a:lstStyle/>
          <a:p>
            <a:r>
              <a:rPr lang="en-US" dirty="0" smtClean="0">
                <a:hlinkClick r:id="rId2"/>
              </a:rPr>
              <a:t>Interactive </a:t>
            </a:r>
            <a:r>
              <a:rPr lang="en-US" dirty="0" err="1" smtClean="0">
                <a:hlinkClick r:id="rId2"/>
              </a:rPr>
              <a:t>Punnett</a:t>
            </a:r>
            <a:r>
              <a:rPr lang="en-US" dirty="0" smtClean="0">
                <a:hlinkClick r:id="rId2"/>
              </a:rPr>
              <a:t> Squares</a:t>
            </a:r>
            <a:endParaRPr lang="en-US" dirty="0" smtClean="0"/>
          </a:p>
          <a:p>
            <a:endParaRPr lang="en-US" dirty="0" smtClean="0"/>
          </a:p>
          <a:p>
            <a:r>
              <a:rPr lang="en-US" dirty="0" smtClean="0"/>
              <a:t>Think about:</a:t>
            </a:r>
          </a:p>
          <a:p>
            <a:pPr>
              <a:buNone/>
            </a:pPr>
            <a:r>
              <a:rPr lang="en-US" dirty="0" smtClean="0"/>
              <a:t>    What is the difference between organisms that are heterozygous dominant and homozygous dominant?</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SC.7.L.16.2</a:t>
            </a:r>
            <a:endParaRPr lang="en-US" dirty="0">
              <a:solidFill>
                <a:schemeClr val="tx2">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Nature of Science</a:t>
            </a:r>
            <a:endParaRPr lang="en-US" dirty="0"/>
          </a:p>
        </p:txBody>
      </p:sp>
      <p:sp>
        <p:nvSpPr>
          <p:cNvPr id="3" name="Subtitle 2"/>
          <p:cNvSpPr>
            <a:spLocks noGrp="1"/>
          </p:cNvSpPr>
          <p:nvPr>
            <p:ph type="subTitle" idx="1"/>
          </p:nvPr>
        </p:nvSpPr>
        <p:spPr/>
        <p:txBody>
          <a:bodyPr/>
          <a:lstStyle/>
          <a:p>
            <a:r>
              <a:rPr lang="en-US" dirty="0" smtClean="0"/>
              <a:t>Science Methods</a:t>
            </a:r>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 and Meiosis</a:t>
            </a:r>
            <a:endParaRPr lang="en-US" dirty="0"/>
          </a:p>
        </p:txBody>
      </p:sp>
      <p:pic>
        <p:nvPicPr>
          <p:cNvPr id="173058" name="Picture 2" descr="http://bio3400.nicerweb.com/Locked/media/ch02/02_08-mitosis_meiosis.jpg"/>
          <p:cNvPicPr>
            <a:picLocks noChangeAspect="1" noChangeArrowheads="1"/>
          </p:cNvPicPr>
          <p:nvPr/>
        </p:nvPicPr>
        <p:blipFill>
          <a:blip r:embed="rId2" cstate="print"/>
          <a:srcRect l="42177" r="41497" b="80077"/>
          <a:stretch>
            <a:fillRect/>
          </a:stretch>
        </p:blipFill>
        <p:spPr bwMode="auto">
          <a:xfrm>
            <a:off x="1371600" y="1447800"/>
            <a:ext cx="1266092" cy="1371600"/>
          </a:xfrm>
          <a:prstGeom prst="rect">
            <a:avLst/>
          </a:prstGeom>
          <a:noFill/>
        </p:spPr>
      </p:pic>
      <p:pic>
        <p:nvPicPr>
          <p:cNvPr id="173060" name="Picture 4" descr="http://bio3400.nicerweb.com/Locked/media/ch02/02_08-mitosis_meiosis.jpg"/>
          <p:cNvPicPr>
            <a:picLocks noChangeAspect="1" noChangeArrowheads="1"/>
          </p:cNvPicPr>
          <p:nvPr/>
        </p:nvPicPr>
        <p:blipFill>
          <a:blip r:embed="rId2" cstate="print"/>
          <a:srcRect l="53061" t="90421" r="29252"/>
          <a:stretch>
            <a:fillRect/>
          </a:stretch>
        </p:blipFill>
        <p:spPr bwMode="auto">
          <a:xfrm>
            <a:off x="4419600" y="3581400"/>
            <a:ext cx="2060448" cy="990600"/>
          </a:xfrm>
          <a:prstGeom prst="rect">
            <a:avLst/>
          </a:prstGeom>
          <a:noFill/>
        </p:spPr>
      </p:pic>
      <p:pic>
        <p:nvPicPr>
          <p:cNvPr id="173062" name="Picture 6" descr="http://bio3400.nicerweb.com/Locked/media/ch02/02_08-mitosis_meiosis.jpg"/>
          <p:cNvPicPr>
            <a:picLocks noChangeAspect="1" noChangeArrowheads="1"/>
          </p:cNvPicPr>
          <p:nvPr/>
        </p:nvPicPr>
        <p:blipFill>
          <a:blip r:embed="rId2" cstate="print"/>
          <a:srcRect l="12245" t="64368" r="72789" b="18774"/>
          <a:stretch>
            <a:fillRect/>
          </a:stretch>
        </p:blipFill>
        <p:spPr bwMode="auto">
          <a:xfrm>
            <a:off x="457200" y="3505200"/>
            <a:ext cx="1295400" cy="1295400"/>
          </a:xfrm>
          <a:prstGeom prst="rect">
            <a:avLst/>
          </a:prstGeom>
          <a:noFill/>
        </p:spPr>
      </p:pic>
      <p:pic>
        <p:nvPicPr>
          <p:cNvPr id="7" name="Picture 6" descr="http://bio3400.nicerweb.com/Locked/media/ch02/02_08-mitosis_meiosis.jpg"/>
          <p:cNvPicPr>
            <a:picLocks noChangeAspect="1" noChangeArrowheads="1"/>
          </p:cNvPicPr>
          <p:nvPr/>
        </p:nvPicPr>
        <p:blipFill>
          <a:blip r:embed="rId2" cstate="print"/>
          <a:srcRect l="12245" t="64368" r="72789" b="18774"/>
          <a:stretch>
            <a:fillRect/>
          </a:stretch>
        </p:blipFill>
        <p:spPr bwMode="auto">
          <a:xfrm>
            <a:off x="2057400" y="3505200"/>
            <a:ext cx="1295400" cy="1295400"/>
          </a:xfrm>
          <a:prstGeom prst="rect">
            <a:avLst/>
          </a:prstGeom>
          <a:noFill/>
        </p:spPr>
      </p:pic>
      <p:pic>
        <p:nvPicPr>
          <p:cNvPr id="8" name="Picture 2" descr="http://bio3400.nicerweb.com/Locked/media/ch02/02_08-mitosis_meiosis.jpg"/>
          <p:cNvPicPr>
            <a:picLocks noChangeAspect="1" noChangeArrowheads="1"/>
          </p:cNvPicPr>
          <p:nvPr/>
        </p:nvPicPr>
        <p:blipFill>
          <a:blip r:embed="rId2" cstate="print"/>
          <a:srcRect l="42177" r="41497" b="80077"/>
          <a:stretch>
            <a:fillRect/>
          </a:stretch>
        </p:blipFill>
        <p:spPr bwMode="auto">
          <a:xfrm>
            <a:off x="5943600" y="1447800"/>
            <a:ext cx="1266092" cy="1371600"/>
          </a:xfrm>
          <a:prstGeom prst="rect">
            <a:avLst/>
          </a:prstGeom>
          <a:noFill/>
        </p:spPr>
      </p:pic>
      <p:pic>
        <p:nvPicPr>
          <p:cNvPr id="9" name="Picture 4" descr="http://bio3400.nicerweb.com/Locked/media/ch02/02_08-mitosis_meiosis.jpg"/>
          <p:cNvPicPr>
            <a:picLocks noChangeAspect="1" noChangeArrowheads="1"/>
          </p:cNvPicPr>
          <p:nvPr/>
        </p:nvPicPr>
        <p:blipFill>
          <a:blip r:embed="rId2" cstate="print"/>
          <a:srcRect l="53061" t="90421" r="29252"/>
          <a:stretch>
            <a:fillRect/>
          </a:stretch>
        </p:blipFill>
        <p:spPr bwMode="auto">
          <a:xfrm>
            <a:off x="6629400" y="3581400"/>
            <a:ext cx="2060448" cy="990600"/>
          </a:xfrm>
          <a:prstGeom prst="rect">
            <a:avLst/>
          </a:prstGeom>
          <a:noFill/>
        </p:spPr>
      </p:pic>
      <p:sp>
        <p:nvSpPr>
          <p:cNvPr id="10" name="Rectangle 9"/>
          <p:cNvSpPr/>
          <p:nvPr/>
        </p:nvSpPr>
        <p:spPr>
          <a:xfrm>
            <a:off x="1524000" y="350520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24200" y="350520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1752600" y="28956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400800" y="28956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4800" y="16764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ectangle 15"/>
          <p:cNvSpPr/>
          <p:nvPr/>
        </p:nvSpPr>
        <p:spPr>
          <a:xfrm>
            <a:off x="7940830" y="1752600"/>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TextBox 16"/>
          <p:cNvSpPr txBox="1"/>
          <p:nvPr/>
        </p:nvSpPr>
        <p:spPr>
          <a:xfrm>
            <a:off x="0" y="5257800"/>
            <a:ext cx="91440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of the cells above went through mitosis and which went through meiosis?  How do you know?</a:t>
            </a:r>
            <a:endParaRPr lang="en-US" sz="3200" dirty="0">
              <a:solidFill>
                <a:schemeClr val="bg1"/>
              </a:solidFill>
              <a:latin typeface="Bradley Hand ITC" pitchFamily="66" charset="0"/>
            </a:endParaRPr>
          </a:p>
        </p:txBody>
      </p:sp>
      <p:sp>
        <p:nvSpPr>
          <p:cNvPr id="18" name="TextBox 17"/>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SC.7.L.16.3</a:t>
            </a:r>
            <a:endParaRPr lang="en-US" dirty="0">
              <a:solidFill>
                <a:schemeClr val="tx2">
                  <a:lumMod val="75000"/>
                </a:schemeClr>
              </a:solidFil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Relationships in Ecosystems</a:t>
            </a:r>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686800" cy="4495800"/>
          </a:xfrm>
          <a:solidFill>
            <a:srgbClr val="006600"/>
          </a:solidFill>
        </p:spPr>
        <p:txBody>
          <a:bodyPr>
            <a:normAutofit fontScale="92500" lnSpcReduction="20000"/>
          </a:bodyPr>
          <a:lstStyle/>
          <a:p>
            <a:r>
              <a:rPr lang="en-US" dirty="0" smtClean="0"/>
              <a:t>SC.7.L.17.2 </a:t>
            </a:r>
            <a:r>
              <a:rPr lang="en-US" sz="3600" dirty="0" smtClean="0"/>
              <a:t>: </a:t>
            </a:r>
            <a:r>
              <a:rPr lang="en-US" dirty="0" smtClean="0"/>
              <a:t>Students will compare and contrast relationships between organisms, such as mutualism, predation, parasitism, competition, and commensalism. </a:t>
            </a:r>
            <a:endParaRPr lang="en-US" sz="3600" dirty="0" smtClean="0"/>
          </a:p>
          <a:p>
            <a:r>
              <a:rPr lang="en-US" sz="3600" dirty="0" smtClean="0"/>
              <a:t>SC.7.L.17.1: </a:t>
            </a:r>
            <a:r>
              <a:rPr lang="en-US" dirty="0" smtClean="0"/>
              <a:t>Students will describe and explain the roles of and relationships among producers, consumers, and decomposers in the process of energy transfer in a food web. </a:t>
            </a:r>
            <a:endParaRPr lang="en-US" sz="3600" dirty="0" smtClean="0"/>
          </a:p>
          <a:p>
            <a:r>
              <a:rPr lang="en-US" sz="3600" dirty="0" smtClean="0"/>
              <a:t>SC.7.L.17.3: </a:t>
            </a:r>
            <a:r>
              <a:rPr lang="en-US" dirty="0" smtClean="0"/>
              <a:t>Students will identify and describe various limiting factors in an ecosystem and their impact on native populations</a:t>
            </a:r>
            <a:endParaRPr lang="en-US" sz="3600" dirty="0" smtClean="0"/>
          </a:p>
          <a:p>
            <a:pPr>
              <a:buNone/>
            </a:pPr>
            <a:endParaRPr lang="en-US" sz="3600" dirty="0" smtClean="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Relationships between Organisms</a:t>
            </a:r>
            <a:endParaRPr lang="en-US" dirty="0"/>
          </a:p>
        </p:txBody>
      </p:sp>
      <p:graphicFrame>
        <p:nvGraphicFramePr>
          <p:cNvPr id="6" name="Diagram 5"/>
          <p:cNvGraphicFramePr/>
          <p:nvPr/>
        </p:nvGraphicFramePr>
        <p:xfrm>
          <a:off x="-457200" y="1143000"/>
          <a:ext cx="62484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5389590" y="2057400"/>
            <a:ext cx="3432351" cy="19389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Mutualism</a:t>
            </a:r>
          </a:p>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Commensalism</a:t>
            </a:r>
          </a:p>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Parasitism</a:t>
            </a:r>
          </a:p>
        </p:txBody>
      </p:sp>
      <p:sp>
        <p:nvSpPr>
          <p:cNvPr id="8" name="TextBox 7"/>
          <p:cNvSpPr txBox="1"/>
          <p:nvPr/>
        </p:nvSpPr>
        <p:spPr>
          <a:xfrm>
            <a:off x="152400" y="5780782"/>
            <a:ext cx="89916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Place the terms correctly in the Venn Diagram.  Give an example of each relationship.</a:t>
            </a:r>
            <a:endParaRPr lang="en-US" sz="3200" dirty="0">
              <a:solidFill>
                <a:schemeClr val="bg1"/>
              </a:solidFill>
              <a:latin typeface="Bradley Hand ITC" pitchFamily="66" charset="0"/>
            </a:endParaRPr>
          </a:p>
        </p:txBody>
      </p:sp>
      <p:sp>
        <p:nvSpPr>
          <p:cNvPr id="9" name="TextBox 8"/>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SC.7.L.17.2</a:t>
            </a:r>
            <a:endParaRPr lang="en-US" dirty="0">
              <a:solidFill>
                <a:schemeClr val="tx2">
                  <a:lumMod val="75000"/>
                </a:schemeClr>
              </a:solidFill>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Producers, Consumers, and Decomposers</a:t>
            </a:r>
            <a:endParaRPr lang="en-US" dirty="0"/>
          </a:p>
        </p:txBody>
      </p:sp>
      <p:sp>
        <p:nvSpPr>
          <p:cNvPr id="3" name="Content Placeholder 2"/>
          <p:cNvSpPr>
            <a:spLocks noGrp="1"/>
          </p:cNvSpPr>
          <p:nvPr>
            <p:ph idx="1"/>
          </p:nvPr>
        </p:nvSpPr>
        <p:spPr>
          <a:xfrm>
            <a:off x="457200" y="1828800"/>
            <a:ext cx="8229600" cy="4525963"/>
          </a:xfrm>
        </p:spPr>
        <p:txBody>
          <a:bodyPr/>
          <a:lstStyle/>
          <a:p>
            <a:r>
              <a:rPr lang="en-US" dirty="0" smtClean="0">
                <a:hlinkClick r:id="rId3"/>
              </a:rPr>
              <a:t>Food Chain Game</a:t>
            </a:r>
            <a:endParaRPr lang="en-US" dirty="0" smtClean="0"/>
          </a:p>
          <a:p>
            <a:endParaRPr lang="en-US" dirty="0" smtClean="0"/>
          </a:p>
          <a:p>
            <a:r>
              <a:rPr lang="en-US" dirty="0" smtClean="0"/>
              <a:t>Think about:</a:t>
            </a:r>
          </a:p>
          <a:p>
            <a:pPr>
              <a:buNone/>
            </a:pPr>
            <a:r>
              <a:rPr lang="en-US" dirty="0" smtClean="0"/>
              <a:t>    What role does each organism have in the food chain/web?</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SC.7.L.17.1</a:t>
            </a:r>
            <a:endParaRPr lang="en-US" dirty="0">
              <a:solidFill>
                <a:schemeClr val="tx2">
                  <a:lumMod val="75000"/>
                </a:schemeClr>
              </a:solidFill>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Limiting Factors</a:t>
            </a:r>
            <a:endParaRPr lang="en-US" dirty="0"/>
          </a:p>
        </p:txBody>
      </p:sp>
      <p:pic>
        <p:nvPicPr>
          <p:cNvPr id="179202" name="Picture 2" descr="http://inhabitat.com/wp-content/blogs.dir/1/files/2010/12/Food.jpg"/>
          <p:cNvPicPr>
            <a:picLocks noChangeAspect="1" noChangeArrowheads="1"/>
          </p:cNvPicPr>
          <p:nvPr/>
        </p:nvPicPr>
        <p:blipFill>
          <a:blip r:embed="rId2" cstate="print"/>
          <a:srcRect/>
          <a:stretch>
            <a:fillRect/>
          </a:stretch>
        </p:blipFill>
        <p:spPr bwMode="auto">
          <a:xfrm>
            <a:off x="304800" y="1524000"/>
            <a:ext cx="2530416" cy="1676401"/>
          </a:xfrm>
          <a:prstGeom prst="rect">
            <a:avLst/>
          </a:prstGeom>
          <a:noFill/>
        </p:spPr>
      </p:pic>
      <p:pic>
        <p:nvPicPr>
          <p:cNvPr id="179204" name="Picture 4" descr="http://www.horrycounty.org/boards/bar/Socastee/CooperHouse.jpg"/>
          <p:cNvPicPr>
            <a:picLocks noChangeAspect="1" noChangeArrowheads="1"/>
          </p:cNvPicPr>
          <p:nvPr/>
        </p:nvPicPr>
        <p:blipFill>
          <a:blip r:embed="rId3" cstate="print"/>
          <a:srcRect/>
          <a:stretch>
            <a:fillRect/>
          </a:stretch>
        </p:blipFill>
        <p:spPr bwMode="auto">
          <a:xfrm>
            <a:off x="3276600" y="1524000"/>
            <a:ext cx="2569549" cy="1695450"/>
          </a:xfrm>
          <a:prstGeom prst="rect">
            <a:avLst/>
          </a:prstGeom>
          <a:noFill/>
        </p:spPr>
      </p:pic>
      <p:pic>
        <p:nvPicPr>
          <p:cNvPr id="179206" name="Picture 6" descr="http://greenarticles.files.wordpress.com/2011/05/water.jpg"/>
          <p:cNvPicPr>
            <a:picLocks noChangeAspect="1" noChangeArrowheads="1"/>
          </p:cNvPicPr>
          <p:nvPr/>
        </p:nvPicPr>
        <p:blipFill>
          <a:blip r:embed="rId4" cstate="print"/>
          <a:srcRect/>
          <a:stretch>
            <a:fillRect/>
          </a:stretch>
        </p:blipFill>
        <p:spPr bwMode="auto">
          <a:xfrm>
            <a:off x="6248400" y="1524000"/>
            <a:ext cx="2286000" cy="1714500"/>
          </a:xfrm>
          <a:prstGeom prst="rect">
            <a:avLst/>
          </a:prstGeom>
          <a:noFill/>
        </p:spPr>
      </p:pic>
      <p:pic>
        <p:nvPicPr>
          <p:cNvPr id="179208" name="Picture 8" descr="http://images.nationalgeographic.com/wpf/media-live/photos/000/004/cache/african-lion-male_436_600x450.jpg"/>
          <p:cNvPicPr>
            <a:picLocks noChangeAspect="1" noChangeArrowheads="1"/>
          </p:cNvPicPr>
          <p:nvPr/>
        </p:nvPicPr>
        <p:blipFill>
          <a:blip r:embed="rId5" cstate="print"/>
          <a:srcRect/>
          <a:stretch>
            <a:fillRect/>
          </a:stretch>
        </p:blipFill>
        <p:spPr bwMode="auto">
          <a:xfrm>
            <a:off x="1828800" y="3429000"/>
            <a:ext cx="2286000" cy="1714500"/>
          </a:xfrm>
          <a:prstGeom prst="rect">
            <a:avLst/>
          </a:prstGeom>
          <a:noFill/>
        </p:spPr>
      </p:pic>
      <p:pic>
        <p:nvPicPr>
          <p:cNvPr id="179210" name="Picture 10" descr="http://www.plantmanagementnetwork.org/pub/php/review/citruscanker/images/gottwald26.jpg"/>
          <p:cNvPicPr>
            <a:picLocks noChangeAspect="1" noChangeArrowheads="1"/>
          </p:cNvPicPr>
          <p:nvPr/>
        </p:nvPicPr>
        <p:blipFill>
          <a:blip r:embed="rId6" cstate="print"/>
          <a:srcRect/>
          <a:stretch>
            <a:fillRect/>
          </a:stretch>
        </p:blipFill>
        <p:spPr bwMode="auto">
          <a:xfrm>
            <a:off x="5029200" y="3429000"/>
            <a:ext cx="2133600" cy="1640950"/>
          </a:xfrm>
          <a:prstGeom prst="rect">
            <a:avLst/>
          </a:prstGeom>
          <a:noFill/>
        </p:spPr>
      </p:pic>
      <p:sp>
        <p:nvSpPr>
          <p:cNvPr id="10" name="TextBox 9"/>
          <p:cNvSpPr txBox="1"/>
          <p:nvPr/>
        </p:nvSpPr>
        <p:spPr>
          <a:xfrm>
            <a:off x="0" y="5410200"/>
            <a:ext cx="8991600" cy="954107"/>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Which limiting factors are represented by the images above?  What are examples of additional limiting factors?</a:t>
            </a:r>
            <a:endParaRPr lang="en-US" sz="2800" dirty="0">
              <a:solidFill>
                <a:schemeClr val="bg1"/>
              </a:solidFill>
              <a:latin typeface="Bradley Hand ITC" pitchFamily="66" charset="0"/>
            </a:endParaRPr>
          </a:p>
        </p:txBody>
      </p:sp>
      <p:sp>
        <p:nvSpPr>
          <p:cNvPr id="11" name="TextBox 10"/>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SC.7.L.17.3</a:t>
            </a:r>
            <a:endParaRPr lang="en-US" dirty="0">
              <a:solidFill>
                <a:schemeClr val="tx2">
                  <a:lumMod val="75000"/>
                </a:schemeClr>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a:t>
            </a:r>
            <a:endParaRPr lang="en-US" dirty="0"/>
          </a:p>
        </p:txBody>
      </p:sp>
      <p:sp>
        <p:nvSpPr>
          <p:cNvPr id="3" name="Subtitle 2"/>
          <p:cNvSpPr>
            <a:spLocks noGrp="1"/>
          </p:cNvSpPr>
          <p:nvPr>
            <p:ph type="subTitle" idx="1"/>
          </p:nvPr>
        </p:nvSpPr>
        <p:spPr/>
        <p:txBody>
          <a:bodyPr/>
          <a:lstStyle/>
          <a:p>
            <a:r>
              <a:rPr lang="en-US" dirty="0" smtClean="0"/>
              <a:t>Conservation of Mass and Energy</a:t>
            </a:r>
          </a:p>
          <a:p>
            <a:r>
              <a:rPr lang="en-US" dirty="0" smtClean="0"/>
              <a:t>(Photosynthesis and Respiration)</a:t>
            </a:r>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686800" cy="4953000"/>
          </a:xfrm>
          <a:solidFill>
            <a:srgbClr val="006600"/>
          </a:solidFill>
        </p:spPr>
        <p:txBody>
          <a:bodyPr>
            <a:normAutofit fontScale="92500" lnSpcReduction="20000"/>
          </a:bodyPr>
          <a:lstStyle/>
          <a:p>
            <a:r>
              <a:rPr lang="en-US" dirty="0" smtClean="0"/>
              <a:t>SC.8.L.18.4</a:t>
            </a:r>
            <a:r>
              <a:rPr lang="en-US" sz="3600" dirty="0" smtClean="0"/>
              <a:t>: </a:t>
            </a:r>
            <a:r>
              <a:rPr lang="en-US" dirty="0" smtClean="0"/>
              <a:t>Students will explain that living systems obey the Law of Conservation of Mass and the Law of Conservation of Energy. </a:t>
            </a:r>
            <a:endParaRPr lang="en-US" sz="3600" dirty="0" smtClean="0"/>
          </a:p>
          <a:p>
            <a:r>
              <a:rPr lang="en-US" sz="3600" dirty="0" smtClean="0"/>
              <a:t>SC.8.L.18.1 (SC.8.L.18.2): </a:t>
            </a:r>
            <a:r>
              <a:rPr lang="en-US" dirty="0" smtClean="0"/>
              <a:t>Students will describe and explain the general processes of photosynthesis and cellular respiration. Students will describe the role of light, carbon dioxide, water, and chlorophyll in the process and products of photosynthesis</a:t>
            </a:r>
          </a:p>
          <a:p>
            <a:r>
              <a:rPr lang="en-US" sz="3600" dirty="0" smtClean="0"/>
              <a:t>SC.8.L.18.3: Students will describe how matter and energy are transferred in the carbon cycle. </a:t>
            </a:r>
          </a:p>
          <a:p>
            <a:pPr>
              <a:buNone/>
            </a:pPr>
            <a:endParaRPr lang="en-US" sz="3600" dirty="0" smtClean="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Conservation of Mass and Energy</a:t>
            </a:r>
            <a:endParaRPr lang="en-US" dirty="0"/>
          </a:p>
        </p:txBody>
      </p:sp>
      <p:sp>
        <p:nvSpPr>
          <p:cNvPr id="3" name="Content Placeholder 2"/>
          <p:cNvSpPr>
            <a:spLocks noGrp="1"/>
          </p:cNvSpPr>
          <p:nvPr>
            <p:ph idx="1"/>
          </p:nvPr>
        </p:nvSpPr>
        <p:spPr>
          <a:xfrm>
            <a:off x="533400" y="1295400"/>
            <a:ext cx="8229600" cy="3657600"/>
          </a:xfrm>
          <a:solidFill>
            <a:srgbClr val="006600"/>
          </a:solidFill>
        </p:spPr>
        <p:txBody>
          <a:bodyPr>
            <a:normAutofit lnSpcReduction="10000"/>
          </a:bodyPr>
          <a:lstStyle/>
          <a:p>
            <a:r>
              <a:rPr lang="en-US" sz="2400" b="1" dirty="0" smtClean="0">
                <a:solidFill>
                  <a:schemeClr val="accent6">
                    <a:lumMod val="75000"/>
                  </a:schemeClr>
                </a:solidFill>
                <a:latin typeface="+mj-lt"/>
              </a:rPr>
              <a:t>Energy</a:t>
            </a:r>
            <a:r>
              <a:rPr lang="en-US" sz="2400" dirty="0" smtClean="0">
                <a:solidFill>
                  <a:schemeClr val="accent6">
                    <a:lumMod val="75000"/>
                  </a:schemeClr>
                </a:solidFill>
                <a:latin typeface="+mj-lt"/>
              </a:rPr>
              <a:t>: states that the total amount of energy in an isolated system remains constant over time. This law means that energy can change its location within the system, and that it can change form within the system but not change in amount of total energy.</a:t>
            </a:r>
          </a:p>
          <a:p>
            <a:pPr>
              <a:buNone/>
            </a:pPr>
            <a:endParaRPr lang="en-US" sz="2400" dirty="0" smtClean="0">
              <a:solidFill>
                <a:schemeClr val="accent6">
                  <a:lumMod val="75000"/>
                </a:schemeClr>
              </a:solidFill>
              <a:latin typeface="+mj-lt"/>
            </a:endParaRPr>
          </a:p>
          <a:p>
            <a:r>
              <a:rPr lang="en-US" sz="2400" b="1" dirty="0" smtClean="0">
                <a:solidFill>
                  <a:schemeClr val="accent6">
                    <a:lumMod val="75000"/>
                  </a:schemeClr>
                </a:solidFill>
                <a:latin typeface="+mj-lt"/>
              </a:rPr>
              <a:t>Mass</a:t>
            </a:r>
            <a:r>
              <a:rPr lang="en-US" sz="2400" dirty="0" smtClean="0">
                <a:solidFill>
                  <a:schemeClr val="accent6">
                    <a:lumMod val="75000"/>
                  </a:schemeClr>
                </a:solidFill>
                <a:latin typeface="+mj-lt"/>
              </a:rPr>
              <a:t>: states that the mass of an isolated system will remain constant over time. This law means that mass cannot be created or destroyed, although it may be rearranged in space and changed into different types of particles</a:t>
            </a:r>
            <a:endParaRPr lang="en-US" sz="2400" dirty="0">
              <a:solidFill>
                <a:schemeClr val="accent6">
                  <a:lumMod val="75000"/>
                </a:schemeClr>
              </a:solidFill>
              <a:latin typeface="+mj-lt"/>
            </a:endParaRPr>
          </a:p>
        </p:txBody>
      </p:sp>
      <p:sp>
        <p:nvSpPr>
          <p:cNvPr id="4" name="TextBox 3"/>
          <p:cNvSpPr txBox="1"/>
          <p:nvPr/>
        </p:nvSpPr>
        <p:spPr>
          <a:xfrm>
            <a:off x="304800" y="5105400"/>
            <a:ext cx="86868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Create a statement that combines both laws into one concept.  Give an example of how these laws apply to living systems.</a:t>
            </a:r>
            <a:endParaRPr lang="en-US" sz="3200" dirty="0">
              <a:solidFill>
                <a:schemeClr val="bg1"/>
              </a:solidFill>
              <a:latin typeface="Bradley Hand ITC" pitchFamily="66" charset="0"/>
            </a:endParaRPr>
          </a:p>
        </p:txBody>
      </p:sp>
      <p:sp>
        <p:nvSpPr>
          <p:cNvPr id="5" name="TextBox 4"/>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SC.8.L.18.4</a:t>
            </a:r>
            <a:endParaRPr lang="en-US" dirty="0">
              <a:solidFill>
                <a:schemeClr val="tx2">
                  <a:lumMod val="75000"/>
                </a:schemeClr>
              </a:solidFil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Photosynthesis and Respiration</a:t>
            </a:r>
            <a:endParaRPr lang="en-US" dirty="0"/>
          </a:p>
        </p:txBody>
      </p:sp>
      <p:sp>
        <p:nvSpPr>
          <p:cNvPr id="3" name="Content Placeholder 2"/>
          <p:cNvSpPr>
            <a:spLocks noGrp="1"/>
          </p:cNvSpPr>
          <p:nvPr>
            <p:ph idx="1"/>
          </p:nvPr>
        </p:nvSpPr>
        <p:spPr/>
        <p:txBody>
          <a:bodyPr/>
          <a:lstStyle/>
          <a:p>
            <a:r>
              <a:rPr lang="en-US" dirty="0" smtClean="0">
                <a:hlinkClick r:id="rId3"/>
              </a:rPr>
              <a:t>Photosynthesis and Respiration Animations</a:t>
            </a:r>
            <a:endParaRPr lang="en-US" dirty="0" smtClean="0"/>
          </a:p>
          <a:p>
            <a:endParaRPr lang="en-US" dirty="0" smtClean="0"/>
          </a:p>
          <a:p>
            <a:r>
              <a:rPr lang="en-US" dirty="0" smtClean="0"/>
              <a:t>Think about:</a:t>
            </a:r>
          </a:p>
          <a:p>
            <a:pPr>
              <a:buNone/>
            </a:pPr>
            <a:r>
              <a:rPr lang="en-US" dirty="0" smtClean="0"/>
              <a:t>    What is created during photosynthesis that is used by the plant for energy?  What is created during photosynthesis that is used by humans?</a:t>
            </a:r>
            <a:endParaRPr lang="en-US" dirty="0"/>
          </a:p>
        </p:txBody>
      </p:sp>
      <p:sp>
        <p:nvSpPr>
          <p:cNvPr id="4" name="TextBox 3"/>
          <p:cNvSpPr txBox="1"/>
          <p:nvPr/>
        </p:nvSpPr>
        <p:spPr>
          <a:xfrm>
            <a:off x="0" y="6400800"/>
            <a:ext cx="2438400" cy="369332"/>
          </a:xfrm>
          <a:prstGeom prst="rect">
            <a:avLst/>
          </a:prstGeom>
          <a:noFill/>
        </p:spPr>
        <p:txBody>
          <a:bodyPr wrap="square" rtlCol="0">
            <a:spAutoFit/>
          </a:bodyPr>
          <a:lstStyle/>
          <a:p>
            <a:r>
              <a:rPr lang="en-US" dirty="0" smtClean="0">
                <a:solidFill>
                  <a:schemeClr val="tx2">
                    <a:lumMod val="75000"/>
                  </a:schemeClr>
                </a:solidFill>
              </a:rPr>
              <a:t>SC.8.L.18.1, SC.8.L.18.2</a:t>
            </a:r>
            <a:endParaRPr lang="en-US" dirty="0">
              <a:solidFill>
                <a:schemeClr val="tx2">
                  <a:lumMod val="7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839200" cy="4648200"/>
          </a:xfrm>
          <a:solidFill>
            <a:srgbClr val="006600"/>
          </a:solidFill>
        </p:spPr>
        <p:txBody>
          <a:bodyPr>
            <a:normAutofit/>
          </a:bodyPr>
          <a:lstStyle/>
          <a:p>
            <a:r>
              <a:rPr lang="en-US" dirty="0" smtClean="0"/>
              <a:t>SC.7.N.1.5 (SC.8.N.1.5) : Students will describe and analyze common methods and models used in different fields of study. </a:t>
            </a:r>
          </a:p>
          <a:p>
            <a:r>
              <a:rPr lang="en-US" dirty="0" smtClean="0"/>
              <a:t>SC.7.N.3.2 : Students will identify the benefits and limitations of the use of scientific models. </a:t>
            </a:r>
          </a:p>
          <a:p>
            <a:r>
              <a:rPr lang="en-US" dirty="0" smtClean="0"/>
              <a:t>SC.8.E.5.10: Students will identify how technology is essential to science</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Cycle</a:t>
            </a:r>
            <a:endParaRPr lang="en-US" dirty="0"/>
          </a:p>
        </p:txBody>
      </p:sp>
      <p:sp>
        <p:nvSpPr>
          <p:cNvPr id="3" name="Content Placeholder 2"/>
          <p:cNvSpPr>
            <a:spLocks noGrp="1"/>
          </p:cNvSpPr>
          <p:nvPr>
            <p:ph idx="1"/>
          </p:nvPr>
        </p:nvSpPr>
        <p:spPr/>
        <p:txBody>
          <a:bodyPr/>
          <a:lstStyle/>
          <a:p>
            <a:r>
              <a:rPr lang="en-US" dirty="0" smtClean="0">
                <a:hlinkClick r:id="rId2"/>
              </a:rPr>
              <a:t>Carbon Cycle Game</a:t>
            </a:r>
            <a:endParaRPr lang="en-US" dirty="0" smtClean="0"/>
          </a:p>
          <a:p>
            <a:endParaRPr lang="en-US" dirty="0" smtClean="0"/>
          </a:p>
          <a:p>
            <a:r>
              <a:rPr lang="en-US" dirty="0" smtClean="0"/>
              <a:t>Think about:</a:t>
            </a:r>
          </a:p>
          <a:p>
            <a:pPr>
              <a:buNone/>
            </a:pPr>
            <a:r>
              <a:rPr lang="en-US" dirty="0" smtClean="0"/>
              <a:t>   What are some reservoirs (storage) of carbon in the environment? </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SC.8.L.18.3</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p:txBody>
          <a:bodyPr/>
          <a:lstStyle/>
          <a:p>
            <a:r>
              <a:rPr lang="en-US" dirty="0" smtClean="0"/>
              <a:t>This presentation was made to highlight some of the concepts that will be covered on FCAT</a:t>
            </a:r>
          </a:p>
          <a:p>
            <a:r>
              <a:rPr lang="en-US" dirty="0" smtClean="0"/>
              <a:t>This presentation should NOT be used in place of teacher instruction, it is for </a:t>
            </a:r>
            <a:r>
              <a:rPr lang="en-US" u="sng" dirty="0" smtClean="0"/>
              <a:t>review</a:t>
            </a:r>
            <a:r>
              <a:rPr lang="en-US" dirty="0" smtClean="0"/>
              <a:t> purposes only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Science</a:t>
            </a:r>
            <a:endParaRPr lang="en-US" dirty="0"/>
          </a:p>
        </p:txBody>
      </p:sp>
      <p:sp>
        <p:nvSpPr>
          <p:cNvPr id="4" name="TextBox 3"/>
          <p:cNvSpPr txBox="1"/>
          <p:nvPr/>
        </p:nvSpPr>
        <p:spPr>
          <a:xfrm>
            <a:off x="0" y="6400800"/>
            <a:ext cx="2209800" cy="369332"/>
          </a:xfrm>
          <a:prstGeom prst="rect">
            <a:avLst/>
          </a:prstGeom>
          <a:noFill/>
        </p:spPr>
        <p:txBody>
          <a:bodyPr wrap="square" rtlCol="0">
            <a:spAutoFit/>
          </a:bodyPr>
          <a:lstStyle/>
          <a:p>
            <a:r>
              <a:rPr lang="en-US" dirty="0" smtClean="0">
                <a:solidFill>
                  <a:schemeClr val="tx2">
                    <a:lumMod val="75000"/>
                  </a:schemeClr>
                </a:solidFill>
              </a:rPr>
              <a:t>SC.7.N.1.5, SC.8.N.1.5</a:t>
            </a:r>
            <a:endParaRPr lang="en-US" dirty="0">
              <a:solidFill>
                <a:schemeClr val="tx2">
                  <a:lumMod val="75000"/>
                </a:schemeClr>
              </a:solidFill>
            </a:endParaRPr>
          </a:p>
        </p:txBody>
      </p:sp>
      <p:sp>
        <p:nvSpPr>
          <p:cNvPr id="5" name="Rectangle 4"/>
          <p:cNvSpPr/>
          <p:nvPr/>
        </p:nvSpPr>
        <p:spPr>
          <a:xfrm>
            <a:off x="762000" y="1600200"/>
            <a:ext cx="370383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Observation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914400" y="3048000"/>
            <a:ext cx="337624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Hypothesis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5857999" y="1600200"/>
            <a:ext cx="153086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4953000" y="3048000"/>
            <a:ext cx="331693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Conclusion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228600" y="4800600"/>
            <a:ext cx="87630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Describe what each term above means in the context of scientific experimentation.</a:t>
            </a:r>
            <a:endParaRPr lang="en-US" sz="3200" dirty="0">
              <a:solidFill>
                <a:schemeClr val="bg1"/>
              </a:solidFill>
              <a:latin typeface="Bradley Hand ITC"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p>
            <a:r>
              <a:rPr lang="en-US" dirty="0" smtClean="0"/>
              <a:t>Using Models</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SC.7.N.3.2</a:t>
            </a:r>
            <a:endParaRPr lang="en-US" dirty="0">
              <a:solidFill>
                <a:schemeClr val="tx2">
                  <a:lumMod val="75000"/>
                </a:schemeClr>
              </a:solidFill>
            </a:endParaRPr>
          </a:p>
        </p:txBody>
      </p:sp>
      <p:pic>
        <p:nvPicPr>
          <p:cNvPr id="45060" name="Picture 4" descr="http://3.bp.blogspot.com/_fc0y_tMjPN0/TGo7sxZYq5I/AAAAAAAAAZE/jfpzDsXAwkY/s1600/Solar%2BSystem%2BGraphic.jpg"/>
          <p:cNvPicPr>
            <a:picLocks noChangeAspect="1" noChangeArrowheads="1"/>
          </p:cNvPicPr>
          <p:nvPr/>
        </p:nvPicPr>
        <p:blipFill>
          <a:blip r:embed="rId2" cstate="print"/>
          <a:srcRect/>
          <a:stretch>
            <a:fillRect/>
          </a:stretch>
        </p:blipFill>
        <p:spPr bwMode="auto">
          <a:xfrm>
            <a:off x="2514600" y="990600"/>
            <a:ext cx="3962400" cy="3865110"/>
          </a:xfrm>
          <a:prstGeom prst="rect">
            <a:avLst/>
          </a:prstGeom>
          <a:noFill/>
        </p:spPr>
      </p:pic>
      <p:sp>
        <p:nvSpPr>
          <p:cNvPr id="7" name="TextBox 6"/>
          <p:cNvSpPr txBox="1"/>
          <p:nvPr/>
        </p:nvSpPr>
        <p:spPr>
          <a:xfrm>
            <a:off x="228600" y="5105400"/>
            <a:ext cx="8839200" cy="1384995"/>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Books often have images like the one above for our solar system.  How might this type of image be helpful and how might it be misleading?</a:t>
            </a:r>
            <a:endParaRPr lang="en-US" sz="2800" dirty="0">
              <a:solidFill>
                <a:schemeClr val="bg1"/>
              </a:solidFill>
              <a:latin typeface="Bradley Hand ITC"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dirty="0" smtClean="0"/>
              <a:t>Using Technology</a:t>
            </a:r>
            <a:endParaRPr lang="en-US" dirty="0"/>
          </a:p>
        </p:txBody>
      </p:sp>
      <p:pic>
        <p:nvPicPr>
          <p:cNvPr id="44044" name="Picture 12" descr="http://image.made-in-china.com/4f0j00wMbaSTBPEucK/Reflecting-Telescope.jpg"/>
          <p:cNvPicPr>
            <a:picLocks noChangeAspect="1" noChangeArrowheads="1"/>
          </p:cNvPicPr>
          <p:nvPr/>
        </p:nvPicPr>
        <p:blipFill>
          <a:blip r:embed="rId3" cstate="print"/>
          <a:srcRect/>
          <a:stretch>
            <a:fillRect/>
          </a:stretch>
        </p:blipFill>
        <p:spPr bwMode="auto">
          <a:xfrm>
            <a:off x="381000" y="1981200"/>
            <a:ext cx="1295400" cy="1637693"/>
          </a:xfrm>
          <a:prstGeom prst="rect">
            <a:avLst/>
          </a:prstGeom>
          <a:noFill/>
        </p:spPr>
      </p:pic>
      <p:pic>
        <p:nvPicPr>
          <p:cNvPr id="44048" name="Picture 16" descr="http://www.seoenterprises.com/shop/image.php?type=T&amp;id=16280"/>
          <p:cNvPicPr>
            <a:picLocks noChangeAspect="1" noChangeArrowheads="1"/>
          </p:cNvPicPr>
          <p:nvPr/>
        </p:nvPicPr>
        <p:blipFill>
          <a:blip r:embed="rId4" cstate="print"/>
          <a:srcRect/>
          <a:stretch>
            <a:fillRect/>
          </a:stretch>
        </p:blipFill>
        <p:spPr bwMode="auto">
          <a:xfrm>
            <a:off x="1981200" y="2057400"/>
            <a:ext cx="1317171" cy="1536700"/>
          </a:xfrm>
          <a:prstGeom prst="rect">
            <a:avLst/>
          </a:prstGeom>
          <a:noFill/>
        </p:spPr>
      </p:pic>
      <p:pic>
        <p:nvPicPr>
          <p:cNvPr id="44050" name="Picture 18" descr="http://media.web.britannica.com/eb-media/67/112367-004-EE5C3FA5.jpg"/>
          <p:cNvPicPr>
            <a:picLocks noChangeAspect="1" noChangeArrowheads="1"/>
          </p:cNvPicPr>
          <p:nvPr/>
        </p:nvPicPr>
        <p:blipFill>
          <a:blip r:embed="rId5" cstate="print"/>
          <a:srcRect l="10870" t="9058" r="4348" b="6401"/>
          <a:stretch>
            <a:fillRect/>
          </a:stretch>
        </p:blipFill>
        <p:spPr bwMode="auto">
          <a:xfrm>
            <a:off x="4038600" y="2133600"/>
            <a:ext cx="1981200" cy="1422400"/>
          </a:xfrm>
          <a:prstGeom prst="rect">
            <a:avLst/>
          </a:prstGeom>
          <a:noFill/>
        </p:spPr>
      </p:pic>
      <p:pic>
        <p:nvPicPr>
          <p:cNvPr id="44052" name="Picture 20" descr="http://solarsystem.nasa.gov/docs/Shuttle_Orbit.jpg"/>
          <p:cNvPicPr>
            <a:picLocks noChangeAspect="1" noChangeArrowheads="1"/>
          </p:cNvPicPr>
          <p:nvPr/>
        </p:nvPicPr>
        <p:blipFill>
          <a:blip r:embed="rId6" cstate="print"/>
          <a:srcRect t="14004" b="3720"/>
          <a:stretch>
            <a:fillRect/>
          </a:stretch>
        </p:blipFill>
        <p:spPr bwMode="auto">
          <a:xfrm>
            <a:off x="6248400" y="2133600"/>
            <a:ext cx="2514600" cy="1409075"/>
          </a:xfrm>
          <a:prstGeom prst="rect">
            <a:avLst/>
          </a:prstGeom>
          <a:noFill/>
        </p:spPr>
      </p:pic>
      <p:sp>
        <p:nvSpPr>
          <p:cNvPr id="14" name="Rectangle 13"/>
          <p:cNvSpPr/>
          <p:nvPr/>
        </p:nvSpPr>
        <p:spPr>
          <a:xfrm>
            <a:off x="152400" y="1752600"/>
            <a:ext cx="3352800" cy="21336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86200" y="1752600"/>
            <a:ext cx="5105400" cy="213360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2400" y="4495800"/>
            <a:ext cx="88392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Explain how the pairs of technologies in the images above are used in science. In this respect, how are two pairs different and how are they similar? </a:t>
            </a:r>
            <a:endParaRPr lang="en-US" sz="3200" dirty="0">
              <a:solidFill>
                <a:schemeClr val="bg1"/>
              </a:solidFill>
              <a:latin typeface="Bradley Hand ITC" pitchFamily="66" charset="0"/>
            </a:endParaRPr>
          </a:p>
        </p:txBody>
      </p:sp>
      <p:sp>
        <p:nvSpPr>
          <p:cNvPr id="18" name="TextBox 17"/>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SC.8.E.5.10</a:t>
            </a:r>
            <a:endParaRPr lang="en-US" dirty="0">
              <a:solidFill>
                <a:schemeClr val="tx2">
                  <a:lumMod val="7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Nature of Science</a:t>
            </a:r>
            <a:endParaRPr lang="en-US" dirty="0"/>
          </a:p>
        </p:txBody>
      </p:sp>
      <p:sp>
        <p:nvSpPr>
          <p:cNvPr id="3" name="Subtitle 2"/>
          <p:cNvSpPr>
            <a:spLocks noGrp="1"/>
          </p:cNvSpPr>
          <p:nvPr>
            <p:ph type="subTitle" idx="1"/>
          </p:nvPr>
        </p:nvSpPr>
        <p:spPr/>
        <p:txBody>
          <a:bodyPr/>
          <a:lstStyle/>
          <a:p>
            <a:r>
              <a:rPr lang="en-US" dirty="0" smtClean="0"/>
              <a:t>Scientific Knowledge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Teachers:</a:t>
            </a:r>
            <a:endParaRPr lang="en-US" dirty="0"/>
          </a:p>
        </p:txBody>
      </p:sp>
      <p:sp>
        <p:nvSpPr>
          <p:cNvPr id="3" name="Content Placeholder 2"/>
          <p:cNvSpPr>
            <a:spLocks noGrp="1"/>
          </p:cNvSpPr>
          <p:nvPr>
            <p:ph idx="1"/>
          </p:nvPr>
        </p:nvSpPr>
        <p:spPr>
          <a:xfrm>
            <a:off x="457200" y="1295400"/>
            <a:ext cx="8229600" cy="4952999"/>
          </a:xfrm>
          <a:solidFill>
            <a:srgbClr val="006600"/>
          </a:solidFill>
        </p:spPr>
        <p:txBody>
          <a:bodyPr>
            <a:normAutofit fontScale="92500" lnSpcReduction="20000"/>
          </a:bodyPr>
          <a:lstStyle/>
          <a:p>
            <a:r>
              <a:rPr lang="en-US" dirty="0" smtClean="0"/>
              <a:t>The purpose of this presentation is to help teachers review the material required for the Science FCAT 2.0.</a:t>
            </a:r>
          </a:p>
          <a:p>
            <a:r>
              <a:rPr lang="en-US" dirty="0" smtClean="0"/>
              <a:t>All of the assessed benchmarks from 6</a:t>
            </a:r>
            <a:r>
              <a:rPr lang="en-US" baseline="30000" dirty="0" smtClean="0"/>
              <a:t>th</a:t>
            </a:r>
            <a:r>
              <a:rPr lang="en-US" dirty="0" smtClean="0"/>
              <a:t>-8</a:t>
            </a:r>
            <a:r>
              <a:rPr lang="en-US" baseline="30000" dirty="0" smtClean="0"/>
              <a:t>th</a:t>
            </a:r>
            <a:r>
              <a:rPr lang="en-US" dirty="0" smtClean="0"/>
              <a:t>  grade are covered using videos, online activities, and probing questions.</a:t>
            </a:r>
          </a:p>
          <a:p>
            <a:r>
              <a:rPr lang="en-US" dirty="0" smtClean="0"/>
              <a:t>Some suggestions for use:</a:t>
            </a:r>
          </a:p>
          <a:p>
            <a:pPr>
              <a:buNone/>
            </a:pPr>
            <a:r>
              <a:rPr lang="en-US" dirty="0" smtClean="0"/>
              <a:t>    -Whole class review via white board</a:t>
            </a:r>
          </a:p>
          <a:p>
            <a:pPr>
              <a:buNone/>
            </a:pPr>
            <a:r>
              <a:rPr lang="en-US" dirty="0" smtClean="0"/>
              <a:t>    -Small group/center review on computer</a:t>
            </a:r>
          </a:p>
          <a:p>
            <a:pPr>
              <a:buNone/>
            </a:pPr>
            <a:r>
              <a:rPr lang="en-US" dirty="0" smtClean="0"/>
              <a:t>    -Individualized formative assessment to determine what review is needed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839200" cy="4953000"/>
          </a:xfrm>
          <a:solidFill>
            <a:srgbClr val="006600"/>
          </a:solidFill>
        </p:spPr>
        <p:txBody>
          <a:bodyPr>
            <a:normAutofit fontScale="92500" lnSpcReduction="10000"/>
          </a:bodyPr>
          <a:lstStyle/>
          <a:p>
            <a:r>
              <a:rPr lang="en-US" dirty="0" smtClean="0"/>
              <a:t>SC.6.N.2.2(SC.8.N.1.5), SC.7.N.2.1(SC.7.N.1.7): Students will explain that scientific knowledge may change as new evidence is discovered or new scientific interpretations are formed. Students will identify instances in the history of science in which scientific knowledge has changed as a result of new evidence.</a:t>
            </a:r>
          </a:p>
          <a:p>
            <a:r>
              <a:rPr lang="en-US" dirty="0" smtClean="0"/>
              <a:t>SC.8.N.1.6 (SC.7.N.1.6): Students will explain that scientific explanations are based on empirical evidence, logical reasoning, predictions, and modeling.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Knowledge</a:t>
            </a:r>
            <a:endParaRPr lang="en-US" dirty="0"/>
          </a:p>
        </p:txBody>
      </p:sp>
      <p:pic>
        <p:nvPicPr>
          <p:cNvPr id="108548" name="Picture 4" descr="http://vintagespace.files.wordpress.com/2011/11/poor-pluto.jpg"/>
          <p:cNvPicPr>
            <a:picLocks noChangeAspect="1" noChangeArrowheads="1"/>
          </p:cNvPicPr>
          <p:nvPr/>
        </p:nvPicPr>
        <p:blipFill>
          <a:blip r:embed="rId2" cstate="print"/>
          <a:srcRect/>
          <a:stretch>
            <a:fillRect/>
          </a:stretch>
        </p:blipFill>
        <p:spPr bwMode="auto">
          <a:xfrm>
            <a:off x="1600200" y="1600200"/>
            <a:ext cx="5791200" cy="3252163"/>
          </a:xfrm>
          <a:prstGeom prst="rect">
            <a:avLst/>
          </a:prstGeom>
          <a:noFill/>
        </p:spPr>
      </p:pic>
      <p:sp>
        <p:nvSpPr>
          <p:cNvPr id="6" name="TextBox 5"/>
          <p:cNvSpPr txBox="1"/>
          <p:nvPr/>
        </p:nvSpPr>
        <p:spPr>
          <a:xfrm>
            <a:off x="381000" y="5334000"/>
            <a:ext cx="83058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To what change in scientific knowledge does the cartoon above refer?</a:t>
            </a:r>
            <a:endParaRPr lang="en-US" sz="3200" dirty="0">
              <a:solidFill>
                <a:schemeClr val="bg1"/>
              </a:solidFill>
              <a:latin typeface="Bradley Hand ITC" pitchFamily="66" charset="0"/>
            </a:endParaRPr>
          </a:p>
        </p:txBody>
      </p:sp>
      <p:sp>
        <p:nvSpPr>
          <p:cNvPr id="7" name="TextBox 6"/>
          <p:cNvSpPr txBox="1"/>
          <p:nvPr/>
        </p:nvSpPr>
        <p:spPr>
          <a:xfrm>
            <a:off x="0" y="6211669"/>
            <a:ext cx="3505200" cy="646331"/>
          </a:xfrm>
          <a:prstGeom prst="rect">
            <a:avLst/>
          </a:prstGeom>
          <a:noFill/>
        </p:spPr>
        <p:txBody>
          <a:bodyPr wrap="square" rtlCol="0">
            <a:spAutoFit/>
          </a:bodyPr>
          <a:lstStyle/>
          <a:p>
            <a:r>
              <a:rPr lang="en-US" dirty="0" smtClean="0">
                <a:solidFill>
                  <a:schemeClr val="tx2">
                    <a:lumMod val="50000"/>
                  </a:schemeClr>
                </a:solidFill>
              </a:rPr>
              <a:t>SC.6.N.2.2(SC.8.N.1.5), SC.7.N.2.1(SC.7.N.1.7)</a:t>
            </a:r>
            <a:endParaRPr lang="en-US" dirty="0">
              <a:solidFill>
                <a:schemeClr val="tx2">
                  <a:lumMod val="5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Explanations based on Evidence</a:t>
            </a:r>
            <a:endParaRPr lang="en-US" dirty="0"/>
          </a:p>
        </p:txBody>
      </p:sp>
      <p:sp>
        <p:nvSpPr>
          <p:cNvPr id="7" name="Content Placeholder 6"/>
          <p:cNvSpPr>
            <a:spLocks noGrp="1"/>
          </p:cNvSpPr>
          <p:nvPr>
            <p:ph idx="1"/>
          </p:nvPr>
        </p:nvSpPr>
        <p:spPr/>
        <p:txBody>
          <a:bodyPr>
            <a:normAutofit/>
          </a:bodyPr>
          <a:lstStyle/>
          <a:p>
            <a:r>
              <a:rPr lang="en-US" sz="2800" dirty="0" smtClean="0">
                <a:solidFill>
                  <a:schemeClr val="accent6">
                    <a:lumMod val="75000"/>
                  </a:schemeClr>
                </a:solidFill>
                <a:latin typeface="+mj-lt"/>
              </a:rPr>
              <a:t>The Theory of Plate tectonics describes how the Earth’s crust moves and has been moving over time creating the surface as we know it today.</a:t>
            </a:r>
            <a:endParaRPr lang="en-US" sz="2800" dirty="0">
              <a:solidFill>
                <a:schemeClr val="accent6">
                  <a:lumMod val="75000"/>
                </a:schemeClr>
              </a:solidFill>
              <a:latin typeface="+mj-lt"/>
            </a:endParaRPr>
          </a:p>
        </p:txBody>
      </p:sp>
      <p:sp>
        <p:nvSpPr>
          <p:cNvPr id="6" name="TextBox 5"/>
          <p:cNvSpPr txBox="1"/>
          <p:nvPr/>
        </p:nvSpPr>
        <p:spPr>
          <a:xfrm>
            <a:off x="381000" y="4876800"/>
            <a:ext cx="83058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What evidence could be/has been used to support this theory? How could we/do we model this theory?</a:t>
            </a:r>
            <a:endParaRPr lang="en-US" sz="3200" dirty="0">
              <a:solidFill>
                <a:schemeClr val="bg1"/>
              </a:solidFill>
              <a:latin typeface="Bradley Hand ITC" pitchFamily="66" charset="0"/>
            </a:endParaRPr>
          </a:p>
        </p:txBody>
      </p:sp>
      <p:sp>
        <p:nvSpPr>
          <p:cNvPr id="8" name="TextBox 7"/>
          <p:cNvSpPr txBox="1"/>
          <p:nvPr/>
        </p:nvSpPr>
        <p:spPr>
          <a:xfrm>
            <a:off x="0" y="6488668"/>
            <a:ext cx="3505200" cy="369332"/>
          </a:xfrm>
          <a:prstGeom prst="rect">
            <a:avLst/>
          </a:prstGeom>
          <a:noFill/>
        </p:spPr>
        <p:txBody>
          <a:bodyPr wrap="square" rtlCol="0">
            <a:spAutoFit/>
          </a:bodyPr>
          <a:lstStyle/>
          <a:p>
            <a:r>
              <a:rPr lang="en-US" dirty="0" smtClean="0">
                <a:solidFill>
                  <a:schemeClr val="tx2">
                    <a:lumMod val="50000"/>
                  </a:schemeClr>
                </a:solidFill>
              </a:rPr>
              <a:t>SC.8.N.1.6 (SC.7.N.1.6)</a:t>
            </a:r>
            <a:endParaRPr lang="en-US" dirty="0">
              <a:solidFill>
                <a:schemeClr val="tx2">
                  <a:lumMod val="5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Nature of Science</a:t>
            </a:r>
            <a:endParaRPr lang="en-US" dirty="0"/>
          </a:p>
        </p:txBody>
      </p:sp>
      <p:sp>
        <p:nvSpPr>
          <p:cNvPr id="3" name="Subtitle 2"/>
          <p:cNvSpPr>
            <a:spLocks noGrp="1"/>
          </p:cNvSpPr>
          <p:nvPr>
            <p:ph type="subTitle" idx="1"/>
          </p:nvPr>
        </p:nvSpPr>
        <p:spPr/>
        <p:txBody>
          <a:bodyPr/>
          <a:lstStyle/>
          <a:p>
            <a:r>
              <a:rPr lang="en-US" dirty="0" smtClean="0"/>
              <a:t>Theory </a:t>
            </a:r>
            <a:r>
              <a:rPr lang="en-US" dirty="0" err="1" smtClean="0"/>
              <a:t>vs</a:t>
            </a:r>
            <a:r>
              <a:rPr lang="en-US" dirty="0" smtClean="0"/>
              <a:t> Law</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600200"/>
            <a:ext cx="8839200" cy="4724400"/>
          </a:xfrm>
          <a:solidFill>
            <a:srgbClr val="006600"/>
          </a:solidFill>
        </p:spPr>
        <p:txBody>
          <a:bodyPr>
            <a:normAutofit/>
          </a:bodyPr>
          <a:lstStyle/>
          <a:p>
            <a:r>
              <a:rPr lang="en-US" dirty="0" smtClean="0"/>
              <a:t>SC.7.N.3.1 (SC.6.N.3.1): Students will explain the difference between theories and laws. Students will identify examples of theories and laws. </a:t>
            </a:r>
          </a:p>
          <a:p>
            <a:r>
              <a:rPr lang="en-US" dirty="0" smtClean="0"/>
              <a:t>SC.8.N.3.2: Students will explain why theories may be modified but are rarely discarded.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a:t>
            </a:r>
            <a:r>
              <a:rPr lang="en-US" dirty="0" err="1" smtClean="0"/>
              <a:t>vs</a:t>
            </a:r>
            <a:r>
              <a:rPr lang="en-US" dirty="0" smtClean="0"/>
              <a:t> Laws</a:t>
            </a:r>
            <a:endParaRPr lang="en-US" dirty="0"/>
          </a:p>
        </p:txBody>
      </p:sp>
      <p:sp>
        <p:nvSpPr>
          <p:cNvPr id="4" name="TextBox 3"/>
          <p:cNvSpPr txBox="1"/>
          <p:nvPr/>
        </p:nvSpPr>
        <p:spPr>
          <a:xfrm>
            <a:off x="0" y="6488668"/>
            <a:ext cx="3505200" cy="369332"/>
          </a:xfrm>
          <a:prstGeom prst="rect">
            <a:avLst/>
          </a:prstGeom>
          <a:noFill/>
        </p:spPr>
        <p:txBody>
          <a:bodyPr wrap="square" rtlCol="0">
            <a:spAutoFit/>
          </a:bodyPr>
          <a:lstStyle/>
          <a:p>
            <a:r>
              <a:rPr lang="en-US" dirty="0" smtClean="0">
                <a:solidFill>
                  <a:schemeClr val="tx2">
                    <a:lumMod val="50000"/>
                  </a:schemeClr>
                </a:solidFill>
              </a:rPr>
              <a:t>SC.7.N.3.1 (SC.6.N.3.1)</a:t>
            </a:r>
            <a:endParaRPr lang="en-US" dirty="0">
              <a:solidFill>
                <a:schemeClr val="tx2">
                  <a:lumMod val="50000"/>
                </a:schemeClr>
              </a:solidFill>
            </a:endParaRPr>
          </a:p>
        </p:txBody>
      </p:sp>
      <p:sp>
        <p:nvSpPr>
          <p:cNvPr id="5" name="Rectangle 4"/>
          <p:cNvSpPr/>
          <p:nvPr/>
        </p:nvSpPr>
        <p:spPr>
          <a:xfrm>
            <a:off x="609600" y="1752600"/>
            <a:ext cx="442973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Plate Tectonics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5791200" y="1828800"/>
            <a:ext cx="22547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Gravity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609600" y="2895600"/>
            <a:ext cx="4135235"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Conservation </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 Energy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5486400" y="3276600"/>
            <a:ext cx="28934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Evolution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TextBox 10"/>
          <p:cNvSpPr txBox="1"/>
          <p:nvPr/>
        </p:nvSpPr>
        <p:spPr>
          <a:xfrm>
            <a:off x="381000" y="4953000"/>
            <a:ext cx="85344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topics above relate to a </a:t>
            </a:r>
            <a:r>
              <a:rPr lang="en-US" sz="3200" u="sng" dirty="0" smtClean="0">
                <a:solidFill>
                  <a:schemeClr val="bg1"/>
                </a:solidFill>
                <a:latin typeface="Bradley Hand ITC" pitchFamily="66" charset="0"/>
              </a:rPr>
              <a:t>theory</a:t>
            </a:r>
            <a:r>
              <a:rPr lang="en-US" sz="3200" dirty="0" smtClean="0">
                <a:solidFill>
                  <a:schemeClr val="bg1"/>
                </a:solidFill>
                <a:latin typeface="Bradley Hand ITC" pitchFamily="66" charset="0"/>
              </a:rPr>
              <a:t> and which to a </a:t>
            </a:r>
            <a:r>
              <a:rPr lang="en-US" sz="3200" u="sng" dirty="0" smtClean="0">
                <a:solidFill>
                  <a:schemeClr val="bg1"/>
                </a:solidFill>
                <a:latin typeface="Bradley Hand ITC" pitchFamily="66" charset="0"/>
              </a:rPr>
              <a:t>law</a:t>
            </a:r>
            <a:r>
              <a:rPr lang="en-US" sz="3200" dirty="0" smtClean="0">
                <a:solidFill>
                  <a:schemeClr val="bg1"/>
                </a:solidFill>
                <a:latin typeface="Bradley Hand ITC" pitchFamily="66" charset="0"/>
              </a:rPr>
              <a:t>? How do theories and laws differ?</a:t>
            </a:r>
            <a:endParaRPr lang="en-US" sz="3200" dirty="0">
              <a:solidFill>
                <a:schemeClr val="bg1"/>
              </a:solidFill>
              <a:latin typeface="Bradley Hand ITC"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Theories</a:t>
            </a:r>
            <a:endParaRPr lang="en-US" dirty="0"/>
          </a:p>
        </p:txBody>
      </p:sp>
      <p:pic>
        <p:nvPicPr>
          <p:cNvPr id="144386" name="Picture 2" descr="http://upload.wikimedia.org/wikipedia/commons/thumb/f/ff/Plum_pudding_atom.svg/220px-Plum_pudding_atom.svg.png"/>
          <p:cNvPicPr>
            <a:picLocks noChangeAspect="1" noChangeArrowheads="1"/>
          </p:cNvPicPr>
          <p:nvPr/>
        </p:nvPicPr>
        <p:blipFill>
          <a:blip r:embed="rId2" cstate="print"/>
          <a:srcRect/>
          <a:stretch>
            <a:fillRect/>
          </a:stretch>
        </p:blipFill>
        <p:spPr bwMode="auto">
          <a:xfrm>
            <a:off x="457200" y="1981200"/>
            <a:ext cx="2095500" cy="2095501"/>
          </a:xfrm>
          <a:prstGeom prst="rect">
            <a:avLst/>
          </a:prstGeom>
          <a:noFill/>
        </p:spPr>
      </p:pic>
      <p:pic>
        <p:nvPicPr>
          <p:cNvPr id="144390" name="Picture 6" descr="http://reich-chemistry.wikispaces.com/file/view/00080041.jpg/185352475/00080041.jpg"/>
          <p:cNvPicPr>
            <a:picLocks noChangeAspect="1" noChangeArrowheads="1"/>
          </p:cNvPicPr>
          <p:nvPr/>
        </p:nvPicPr>
        <p:blipFill>
          <a:blip r:embed="rId3" cstate="print"/>
          <a:srcRect/>
          <a:stretch>
            <a:fillRect/>
          </a:stretch>
        </p:blipFill>
        <p:spPr bwMode="auto">
          <a:xfrm>
            <a:off x="6629400" y="2209800"/>
            <a:ext cx="1905000" cy="1771651"/>
          </a:xfrm>
          <a:prstGeom prst="rect">
            <a:avLst/>
          </a:prstGeom>
          <a:noFill/>
        </p:spPr>
      </p:pic>
      <p:pic>
        <p:nvPicPr>
          <p:cNvPr id="144392" name="Picture 8" descr="http://education.jlab.org/qa/atom_model_03.gif"/>
          <p:cNvPicPr>
            <a:picLocks noChangeAspect="1" noChangeArrowheads="1"/>
          </p:cNvPicPr>
          <p:nvPr/>
        </p:nvPicPr>
        <p:blipFill>
          <a:blip r:embed="rId4" cstate="print"/>
          <a:srcRect l="16250" r="15000"/>
          <a:stretch>
            <a:fillRect/>
          </a:stretch>
        </p:blipFill>
        <p:spPr bwMode="auto">
          <a:xfrm>
            <a:off x="3505200" y="1981200"/>
            <a:ext cx="2133600" cy="2075411"/>
          </a:xfrm>
          <a:prstGeom prst="rect">
            <a:avLst/>
          </a:prstGeom>
          <a:noFill/>
        </p:spPr>
      </p:pic>
      <p:sp>
        <p:nvSpPr>
          <p:cNvPr id="10" name="Right Arrow 9"/>
          <p:cNvSpPr/>
          <p:nvPr/>
        </p:nvSpPr>
        <p:spPr>
          <a:xfrm>
            <a:off x="2590800" y="2819400"/>
            <a:ext cx="762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791200" y="2743200"/>
            <a:ext cx="762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52800" y="1981200"/>
            <a:ext cx="304800" cy="4572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1000" y="4572000"/>
            <a:ext cx="83820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Three of the many models of the atom are shown above.  Describe some of the ways that the Atomic Theory has changed over time.</a:t>
            </a:r>
            <a:endParaRPr lang="en-US" sz="3200" dirty="0">
              <a:solidFill>
                <a:schemeClr val="bg1"/>
              </a:solidFill>
              <a:latin typeface="Bradley Hand ITC" pitchFamily="66" charset="0"/>
            </a:endParaRPr>
          </a:p>
        </p:txBody>
      </p:sp>
      <p:sp>
        <p:nvSpPr>
          <p:cNvPr id="14" name="TextBox 13"/>
          <p:cNvSpPr txBox="1"/>
          <p:nvPr/>
        </p:nvSpPr>
        <p:spPr>
          <a:xfrm>
            <a:off x="0" y="6488668"/>
            <a:ext cx="3505200" cy="369332"/>
          </a:xfrm>
          <a:prstGeom prst="rect">
            <a:avLst/>
          </a:prstGeom>
          <a:noFill/>
        </p:spPr>
        <p:txBody>
          <a:bodyPr wrap="square" rtlCol="0">
            <a:spAutoFit/>
          </a:bodyPr>
          <a:lstStyle/>
          <a:p>
            <a:r>
              <a:rPr lang="en-US" dirty="0" smtClean="0">
                <a:solidFill>
                  <a:schemeClr val="tx2">
                    <a:lumMod val="50000"/>
                  </a:schemeClr>
                </a:solidFill>
              </a:rPr>
              <a:t>SC.8.N.3.2</a:t>
            </a:r>
            <a:endParaRPr lang="en-US" dirty="0">
              <a:solidFill>
                <a:schemeClr val="tx2">
                  <a:lumMod val="5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The Universe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447800"/>
            <a:ext cx="8839200" cy="4876800"/>
          </a:xfrm>
          <a:solidFill>
            <a:srgbClr val="006600"/>
          </a:solidFill>
        </p:spPr>
        <p:txBody>
          <a:bodyPr>
            <a:normAutofit/>
          </a:bodyPr>
          <a:lstStyle/>
          <a:p>
            <a:r>
              <a:rPr lang="en-US" dirty="0" smtClean="0"/>
              <a:t>SC.8.E.5.3: Students will compare and contrast the relative distance, relative size, and general composition of astronomical bodies in the universe. </a:t>
            </a:r>
          </a:p>
          <a:p>
            <a:r>
              <a:rPr lang="en-US" dirty="0" smtClean="0"/>
              <a:t>SC.8.E.5.1: Students will describe distances between objects in space in the context of light and space travel. </a:t>
            </a:r>
          </a:p>
          <a:p>
            <a:r>
              <a:rPr lang="en-US" dirty="0" smtClean="0"/>
              <a:t>SC.8.E.5.2: Students will describe that the universe contains billions of galaxies and stars.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Objects in Space</a:t>
            </a:r>
            <a:endParaRPr lang="en-US" dirty="0"/>
          </a:p>
        </p:txBody>
      </p:sp>
      <p:sp>
        <p:nvSpPr>
          <p:cNvPr id="4" name="TextBox 3"/>
          <p:cNvSpPr txBox="1"/>
          <p:nvPr/>
        </p:nvSpPr>
        <p:spPr>
          <a:xfrm>
            <a:off x="304800" y="5029200"/>
            <a:ext cx="86868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How do the objects above compare to Earth in terms of </a:t>
            </a:r>
            <a:r>
              <a:rPr lang="en-US" sz="3200" u="sng" dirty="0" smtClean="0">
                <a:solidFill>
                  <a:schemeClr val="bg1"/>
                </a:solidFill>
                <a:latin typeface="Bradley Hand ITC" pitchFamily="66" charset="0"/>
              </a:rPr>
              <a:t>size</a:t>
            </a:r>
            <a:r>
              <a:rPr lang="en-US" sz="3200" dirty="0" smtClean="0">
                <a:solidFill>
                  <a:schemeClr val="bg1"/>
                </a:solidFill>
                <a:latin typeface="Bradley Hand ITC" pitchFamily="66" charset="0"/>
              </a:rPr>
              <a:t>, </a:t>
            </a:r>
            <a:r>
              <a:rPr lang="en-US" sz="3200" u="sng" dirty="0" smtClean="0">
                <a:solidFill>
                  <a:schemeClr val="bg1"/>
                </a:solidFill>
                <a:latin typeface="Bradley Hand ITC" pitchFamily="66" charset="0"/>
              </a:rPr>
              <a:t>distance from the Sun</a:t>
            </a:r>
            <a:r>
              <a:rPr lang="en-US" sz="3200" dirty="0" smtClean="0">
                <a:solidFill>
                  <a:schemeClr val="bg1"/>
                </a:solidFill>
                <a:latin typeface="Bradley Hand ITC" pitchFamily="66" charset="0"/>
              </a:rPr>
              <a:t>, and </a:t>
            </a:r>
            <a:r>
              <a:rPr lang="en-US" sz="3200" u="sng" dirty="0" smtClean="0">
                <a:solidFill>
                  <a:schemeClr val="bg1"/>
                </a:solidFill>
                <a:latin typeface="Bradley Hand ITC" pitchFamily="66" charset="0"/>
              </a:rPr>
              <a:t>atmospheric composition</a:t>
            </a:r>
            <a:r>
              <a:rPr lang="en-US" sz="3200" dirty="0" smtClean="0">
                <a:solidFill>
                  <a:schemeClr val="bg1"/>
                </a:solidFill>
                <a:latin typeface="Bradley Hand ITC" pitchFamily="66" charset="0"/>
              </a:rPr>
              <a:t>? </a:t>
            </a:r>
            <a:endParaRPr lang="en-US" sz="3200" dirty="0">
              <a:solidFill>
                <a:schemeClr val="bg1"/>
              </a:solidFill>
              <a:latin typeface="Bradley Hand ITC" pitchFamily="66" charset="0"/>
            </a:endParaRPr>
          </a:p>
        </p:txBody>
      </p:sp>
      <p:sp>
        <p:nvSpPr>
          <p:cNvPr id="20482" name="AutoShape 2" descr="data:image/jpeg;base64,/9j/4AAQSkZJRgABAQAAAQABAAD/2wCEAAkGBhQSERIUExQVFBUVFRQUFRcWGBYUFBQVFhUVFBYUFxcXHCYfGBkjGRUUHy8gIycpLCwsFR4xNTAqNSYrLCkBCQoKDgwOGg8PGiwkHyQsKSwsLCwsKSwsLCwsLCwpLCkpLCwsKSksKSwsKSkpLCksLCksLCwsLCkpLCwsLCwpLP/AABEIAOIA3wMBIgACEQEDEQH/xAAcAAACAgMBAQAAAAAAAAAAAAAEBQADAQIGBwj/xABEEAABBAECAwUFBQUGBAcBAAABAAIDEQQFIRIxQQYiUWFxBxOBkaEUMkKx0RUjweHwNVJTc5PTCCRigjM0Q5KiwvEX/8QAGQEAAgMBAAAAAAAAAAAAAAAAAwQAAQIF/8QAJhEAAgIBBAIDAQADAQAAAAAAAAECAxEEEiExQVETMmEUQlKBIv/aAAwDAQACEQMRAD8A9xUUUUIRRRRQhFFFFCEUUKUa72rxsNpORNHGeBz2sLmiR4aDYY0kFxsUAOqhBtaqys1kY4pHtY26t7g0WeQs7WvDe1Pt5mktmEwQtDjUrqfI5tUO4W0w2b5u5BecanrmTk/+PPLMOIuAkke9ocbstaTTefQBDdiQ1DSzl3wfQmq+2jTYmycExmeywGMZJ33A1TZHNDKv8V1W4vry2X/xDNMb/dYjhJR4C94LA7oXBoBI8gRfiOa8cZArWQIMrhtaSC75PQB7fdQ/wsT/AE5v95bj29ah/hYn/sm/3lwjMW0QzDKFLUM3/PX6O0//ALxqH+Fif6c3+8ofbtqP+Fif6c3+8uMGKrPsaz/Sy/56/R6fo3t7aRE3Jx3BxIEskdCNtn7zYyXOIArqSaPouy0/2qabM8Rsymhx5cbJYmk2BXFIxrb35Wvn04Sqfpy2tV7Ay0kH1wfV8GS17Q5jg5p5OaQ5p9CNirAV8taNq2VhG8ad8YviLAbicdr4oz3TYAF1e3Nd72a9uEsdMzoveDidxTR01zRXdHuQ0A79eK90eN8JCs9NOPXJ7QolOjdrMTL/APL5EUpoOLWuHGAb+8w05vI7EA7JsjixFFFFCEUUUUIRRRRQhFFFFCEUUUUIRVZGS2Npc9waACST5C1TqepR48T5ZXhkbBbnOIAHQDfqSQAOpIHVfOXtJ9pT9Sf7pg4MaN5LG8zKQSGyvsCu7yb04jdnlTeAtdTseEdl299uLeEw6cSSavIIoDYOqNjxZPQlwrnQN2PItS1SbJldLNI6SR5tznHnsBVcgKAFAAbIVjETHElp2HWqojDoqjjRLIFfFAiooEpO0Y4KIsZFRYyIixSUVDhFLOzJW1soZCBStbjE14JlFgeNckTFj9AKQZWLwaUBQMPbkrfsVDqnEeIK/r8layDpssOw2oic4HgtJMDy+R2T841j+A6LUYfisfIybDnX4HSvXdaO0okEjp8V0ZxAtHxD1Wlc0R1ZOXxonwysmiJZLGbY4AEtNVYBBHLxXonZT2yPYRHqAtuwGQxvLnvKwf8AaLYPgualxPHZLsnS7sA2evmnadW0J3aZSR9HYuU2RjXsc17HAOa5pDmuB3BBGxCtXz12V7UZGmOPugHwudxPhcaa49XMd/6bztvRBoWDS9x7Pdo4c2L3sLrAPC4Gw5jhza4GiPEeIIK69dkZrg5Flbg+RooooiAyKKKKEIooooQiG1DUY4I3SSvDI2C3OPJo8SrcjIbG0ue4NaNy5xAA9SV80e0n2jP1KQNYCzGjNsYTZe8cQ967wNOIA6A778qbwErrdjwgft77QZtSmveOBttjjBItvFxB0m9OeaaeoFbdSeWaxataiIWJWcsnbqqUVhFkMKOixSVpAxMookjZYwpiDDARkcQWQyh/VrEOGehvlvuN0o3nstBbY6534bJhHAOhF/FDQ47qO++9dUfHi7Czfp0PggSCrJZDA3ry3V7Ig3pew3HRYYao0PieaIxIHTXu1oF+v5oe42kV+7F/xW4gHSleMctfw7OJG381s2N9gUT8NvisZbNYwVMi8wtzjjnY+KKZhmxfD+ZV+Pptnk53mdh8lOTIsbi2BYtYfp7qsUBt5n5J87SHur+PJG4+ktbu4C1uMJN8oxK2K8nKfsjZ3CC4+fIrWHSyWjibwHku1+zgbBDS4nkiqGGCduTj8nRW0dglWHkS4E7Z4OY+803wSN5FrgPU0eYJ26g91Jph68krz9PaOl/VO1WOLyJ2wUuDuuyHa+LPh42dyRtCWI7ujd/9mGjTuvkQQH68FhzJcHJE8A3ALXNcO7JGSC5hPQGgbHIgHfkfa9E1qLKhbNC7iY74FpHNrh+Fw6hdmuamsnKshseA9RRREBkWCVlKu0+vMw8WbIkO0bC4Dq53JrB5lxaPjvQUIeX+3ftq3hGBE63Eh+RV91oAdHGfEkkPO+wa3+9t4o0InVNRfkTSzSVxyvfI6rrieS4gXyG+yraEvOWTtaerZHBvGEXCy1XDGmONAk7JpDeUW4+ORSYwNVTWAVsmmNAufZYWotlUWMf0TCKB1AFwAG9K2DGHPZFx47Qb2tKStDxgVCNxb3QPU/wVkkMnCKqz4I2GC+dbJjjae40hqTfRt4XYlhwnVvufyRuLjeovwXQx6EK6ArOn9mGscXl7nHw6LXxSbBu+tLsUfs9zWucG8R+JJ/RW6XiyPeeJpAq73A9N11UOMByVoitGWn5y2LS1fGEhdjaWxvQWi2QDwRTYqWaATMYJCkrWyn3XksfZh1RHF4LWiVrBhSZR7mlW/wAgi/s6hYq2l7xZNjk7IObTwm8zgEBkZQAWXJRDRzLo5vVsAUdku7H9pf2dklsjqxpj3ySeGJ9UJaHIbBrj4AH8O7TUMm73XIa3HYPVG0+pxIzdp04n0GHWsri/Zd2nOXilkji6aA8DybJcw2Y3k9SQC09bYb5gntF3E8rJxmsPBgrwT299oxLkxYrbrHBc88QLS+QNLRwjkWtB3O/7w7dT7lqmoMghlmkNMjY57j/0tFn47L5I1jUjk5E07hRllkkIsnh43FwaCegBAHkAszeENaSG6eX4A2sRMMapai4WpObOykkgrHjTKGPkh8PHJrZOMfDPVc62RFgkLEyxYD0V2FgjnZKcY2NXQ/mkppsYUkDYunkovH0F3ELkAHl+ia4+KTumcOM3wWY0op3YKMTAa2trpMo465LMcdK4OTMYJdCk5uRu1virgxUNcegVrWEoqYrI3sLHGtmQVurBGtYBtoqAJWwh8VstfeKnwVlvos2Cw53wQ0mU0dUHLmeap2JG41SkMH5ACAnzr5bIaaUjn+qWz5Ica4uHzpLWXMcr06CcjPrmQk+XncV0fzVjoY7BLrPk67+C2yIRQrn5oC3SG0oxEz3Epdn45IXRfYH10H1/NaP026LuQPzR64tMxY0+DluyeqnAz45nimbxS3e0b6t3/aQ13oCNrsfQTDYteDdoMAFztvBepezXV/f4EVm3RfuHeP7vZpO5NlnAbNWbNUu/pbNywcLU17XkSe3DXBDprogQH5D2RgcXC7ga73j3ADdw7rWnpUnwPzu1ei+3XXBPqDIWODm48fA7YbSvcXPFjnTREK6EFeeRtW7Jcjmkhthn2WxR2meLGhIGJthj+rSFshtsNxm8tvqnGJGEuhHJOMWA+XxtIzZILIyxWDy9E2h+SX4+MT16enyTTFgG3VByH4CoZQPP4o6EH0VcEARIfXL+avgHL8LImE80YyMUlzc9oNEi/P8AmrpM+htX8VtTSFpQkxh8gsOnHikmXnFtW5zSdx3TSFiuZ3D74NPPYVfzUd3OEiLT8ZkzonZgHVBT6zw/h/RK87GdC23O423uR94DxS3J1e2kNLieQ6AeaDZfJcPgPXpoy5XI8OukuA5Xy8D8Vpk6hw/ecfhy+K5+PO7oa9ljyIWXZjr2FeHFb/5ICtkxj+eKfQ8wctji7vOIvq2h8LRsuIBTmjiHWlz2OyWQnvH5ck+wsZ7eqNXLdw0Btjt5TMSRbXYG/X8klzWu4yGi2n5H9V1TcPi+8FY+Jg5BFdTaAx1G1nGS6O527hwjnXJXw6fdAXQ6k2merTC6QL8rhAQd8YPA0lKayFMZW3OkNmSUDaEyNZ22CXTZRefyVO9eDUaHnkWatLZPnae+xjUuGbKgJPfDJWDaraXNefHiIdF8GeW6ubTydyhNAzRi6hBKXsjb+8a9z6DQ10T+ZOw7wYL866rp6Gx7lkQ1tf8A4ON9pP8Aa2d/nu/JqQRp/wC0n+1c7/Pd+QSCNy6VnZqj6IOhTXDYEphemEE9JCxMK0PsUctk3xneS53FyxsjW5h5BIzyaijp25oA3qgjMbV2j/8APzXHR5Uh2Fep6okyk/fk+AO30QJZQdI7V+rhoBDmm+g3ICxLrJcKZz6EggLjBNwkEb11vdGHWCdvw18UNyfg0q15HuYeCnyBrnHz5LEOoRuHePCfI7fBJTmuIqrHnuqWRud0J+CHueQmxYHedrT3bNdxDoXUSPQKg57nBvFdtOxbQVEGnOPMAJphaGCe9v6bAK1uZT2xQG/UZHDhc9xHh/NWYmO552b8zsuqw9NjYN2/MArZ2UAe41qL8f8Asxf511BCsaEQAZXbDkBsrm4zXchTR48yjpLO7jZ81U3hHM/BXiMTG+T5bC8LGaOSNsDqkz9QrYBVSagSFtaiMQTonN5Y4n1BoB/VKMzVHHlsgHuc4q6DEHVAlqJWcRGIaeFXLA3uc6/PqocU9UwdEAh5csAXxDYoOxv7DG/0ij7EFScdrdyQqMzVQdmn1JS2Rz38yeH5LcFFMt7sBWo6qBdActlxmtOL+Yrkuklja0bDfx8Vz2qk2uppuxC/oV+0n+1c7/Pd+TVzzV1HtWxDHq+YCQeJ7ZNugexrgPha5dq7M+wWn+iCGPRMcqCaiY0vJDAwgySEdBkHzS2Fh8ExgiNXySViRS4DDkE87W0Vk8lmKK+n1TfFxLpJyaCpsHx8U7ckyxdMver9Sj8XBFJjGAAgvATJVjacPBMYcXaqAH1VAywP5rWXVK5FZcoorbJjMRMaLNBVu1Frfugu+gSX35dvufVYbI4jmsO/HSNKhv7MaS6m533hQ8EK7Ut6aq48Mu34uSIh06kLM5m1GEDHv3HofirGtPVFHFAHNDZGU2Mb7/FW4OPMjKknxFG3DfRbNZ5IaEOl3A4R4n+C3dCBYLy4+tAfJRRyR+jGVlho23PqEH+2Xcmi/wAvmtTjsJui8+PJvwHVEPbVb16Ch6KLOS8RBPeSOPedXktMnGquLf43v/BG40BFnnfWuS1nAH3nevK/RaSXkvPoXxM3sgHyWuQ6ybUlyQNmC0P7h7r2tbjnwVIDyZufVc9nyE2up/ZtCzzPS/zXM648NBry/MLq6eHJztRPjgN9umlGPU/e7ls8UbgaoAsBicwH8RAYxx8PeD1Pn7V7z7fNCEmFHkhpLoJA0kEUI5SGmwf+sRjbfveC8EC7Fi5AaOeYY9BMbUdjgICIoyOWkpYh0eQOFXSKx4b3KTQZKaQZi5lsJLoLDA0hipFmeh+aUtzjX6rLZiTzKUcH5GEh1DqNDZWjUHHbf6oDHajGSho3NeqWl+BVBBUcrnc0Q2Cwl7daYKABefotZNUkPLu/14Ibrk+zWPQ8YwNCjstg5kLnH5Dzzd9KTDA7OyzVQIaep2C1Gt9GXiPMmFHXWt2H0Vh1ou+6DfhztWS6XjYw4X3I/wDutP5rT9qvAIhiDB5AWfid0Rx2cZBZjPmK/wC9DbBc1oEmQdzs1nP6LeaVru8GAk+I2HwXNP8AtJJdw39VSddyGbEf/FaU21hGPgy855OifjXZcf4NHoFnGijANWTy/q1zg193MmyeV70qZddeeV/DYLKznhBPifWTq3T11DQPQoGfVGA3XEfPkk+M2R47xrzvf0RUOki+86/Ju5+aptsrYkZyNWe4gD5D9VlmnSOG/LmUdjaVtyDR8SUUdPk6Gx57ALcYN9mJWRXQDj6XyOyzNTboJwMRrRvbj1rYIfILW3sOXgmoxwLSsTZzeoMced14oDsvpLcjUYYi1j2ASPeHt42OAjcACCCPvOad/wC740iNfy3AWORT72NafxPysg8xwwAWfKR5Iqv8Kt+jvFdXSQzI5+rmtp6H2g0huVjT479hKxzL58NjZw8waPwXyRn4boZZIn0HxvfG+jY4mOLHURz3BX2MV85e2vs4cfUDNQEeVcjaIvjaGCUFoArctPW+Lnd107FxkU0k9ssezgmlERoUFbtelWjsxY0hcjYpR4pLG8lERk+KVnWETwOW5DfG1fjzlzgG80uxcQv5Lp9HgZDzpzqvZJ2bYhI2FsWmPrvP4T/dHNXM0IHe3O9eXzVmI0vcS53W6/U9AnLdSAZTeh+AH8Ui288sNvZXBo4oAN+RpOdM0GMAl4F/kgves53uTQrlfoFVLPyZvvfFvVDwWY7Y89mJOcuM4DJYIxK0AgtFkggc/BF5+okjgiJDqAscmg+PgUmjic0FzASSeEHmAOpCJxMljRQ6c/E+vmqdijwV8e79wWYmhcJs7nqTuSUyjxAOQA9Uqn1o0eGgg/2k8/iP0/ghu2C6Rv4bJd8D573A7cBA5+KoyZ2EEOABrnsQl+NO7mbRMcHvNqJHj52qVrnwinUofZlDdOiJ2LTfkL+iIPZ0jkNvRF6RoQZJxGiB1T97t6TVVKlHdIWt1Lg8QeTn4dEA3dZ9dkQccAgBtpkI/HdZ26oyqXgA7pPsq93XLb6rX3XiszZIA2SzM1INvdbk4xKhGUgmeQC9j/BJs3NB22oITL1K7NfM7Lns/VNyBd18FUXl8BNqXZr2l1AcJugBd+Q6r1v2e6McbT4GOFPc33sgN2Hy98tNk7tBDdtjw3ta8j7J6e3M1DHhkjdLH33ygcQDWtjcWlxbVD3nux53Xivf2trYLu6WGI5OPqp5eEZXM+0Xs59t0/IhaOKTh95ENrMkfea0WQAXUW30410ywQmxRPDyfGcsZa4tcC1zSQQQQQQaIIO4PkoF6Z7auwr4MiTOZwmGZ7eINbwmOQto2BzDiwu4trc+tzufMwUtJYO3TYpxyXMR2PFZCAjejseVK2ZGMj/HlDKA+SMiyDtZqv6pJsSaqrn48ymUUbi7b6rnTRpYG4zOZPhXJXwaqHMDHcNXZN7kDk1C4uj2dzv42nuDpMLattkeKVcBhTSQJ+2gCGsbW+12aCxk5wAdbwXOHTxPLlsF0TGxj8LPSgsvdDR7jNulDdZ+Jey1b+HLYWY/kXmvX6I9jvBN2+624Y2i/IfRFRMaP7vpQ/RClTu8m/lx4EbW2ORtEw6e88m/PZOGsYN6HqfHyRDJRf8AVLK0q8sqWpfhAOPo5O7qCcRRBo/qkOJwD/RQ8uQ29zflaahGMOhSblZ2NROKr6BYdPv4Lm8vVg0UDVfNBfttx33rqd6+a183gpafydTkZwbzKWZWvNHmo7Uovd2dzX1XMcW5NUd6tZnJ+Ddda8oYTatLJsNr+Z9EtmyKcbu/NXwZ72kltb7XV16ICd3MkjmsqDYRySNM/P2NdfHn6LntSzzVmgAOXKgEVm59bDc+aa+zTsi7OyxNKw/ZoDxEmwJJm0WMBBBIBpxqx3QD97bpaahyYjfaorLPRPZJ2cONh+9kbwy5JErr5iOv3LSOlNJNHcF7vQdysALK7iWFg4UnueWRRRRWUBaxo8WVC+GZgfG8AOaSRdEEbtII3A5L5f7cdipdNyPdPPGx1uikH42XW4/C4ciPlsvq1c7227GRajjuikprxZil4Q50TrBsX0PCAQKsdVmUch6bXXL8PlVhRsCmt6DPhzGHIjMcgANcwQeTmuGzm7HcdQRzBQbHpScfB2oyUlwdDhygFNYNQAXJxToyKZIzqNYOuj1SuSNj1MkXdC/muTx5iaTKFxIr+vmlJw5NJjwai7nYtGYOO6V3eNABJImeJA+JTPEzSz7tEHne6C4oMpcHRw6awAd42EPJKWGgQ6knn1qQeQQLdWcbWZr0SOfJ051Nx2dTQPktY9Q8z03J2+CQ4WSziuXicPp5bLGRMC88Ac1p5DcrHJvg6A55cDWx67/oh35Bo8r/AA7VfxKXwEgbEhWPjLibca+S1llYwUyMO/E/co37a5zGs/C3oBV+ZVLoAOW/kVo/Krn3R6qKLKckE8BPPYdAq5ZmtFnf6oCbWmbAGzy2S7I1Uk7UPqixrMSsDsjUvIhKczVQB5pfmZtkm0BhYsuVPHjwgGWQkNBIaNgXHc7DZpTlVLbFpz45G/ZzRZNRymQRbA9+V9gcEQc0PcLu3d4ACjuR0sr6M0bRosWFsMDOCNpcWttzq4nF53cSeZJ59UB2P7JRafjthj3dzkkIAdK/clzq9aA3oACzSers1VqCwcW612P8IoooigSKKKKEIooooQ57tl2Kg1GH3czac0H3UgvjicRViiOIcu6djQ8Avm7td2On06f3cw7pLvdSD7krW1bm9duJtg8ifivrJLtc7PwZkRiyIxIy+Kj0cAQHDzFlZlHIem51v8PkZj0RHMu19oHsklwf3sHHPjk10dLHs2uMNA4rJfu1tAN38+Aa9Kzgdiu2NiyhrFmEIxmoOSRsqJiyErKtBR03OJ8Ufj6gQufjyCiYpPEpaUCh7NqTn1v8lIXOP80vblNFK0ak3khOBe5jWGLey4ny6I5soHh68lzn7QrYLV2ok8ysOsveP25LQavbqbWcjXmAUwF3ouYdkXzUGTXWlpVIpzG79Zeb2H6IKbLvcmz4dEvkzx4oeXNRVV6Rjcw+XK8O6gcjM80DNmea67sP7L8jUalk4ocax3yAHyj8Xugbrbk4tLfWim66Gwc7FBZkKeynZ6bUclsMYcGWPfSAEtiZubJ5WQ0gA8zXmR9AdkuwGLgRtDGB8gPE6Z4BkL6olp/AK24W/U2S30fRYcWIRQRtjYCSGturO5O/mjl0YVqC4OTde7H+EUUURABFFFFCEUUUUIRRRRQhFFFFCGCuG7V+x/DzAXMaMaaqD4mgMvi4iXxCmuJsi9jvz2XdKKYyXGTi8o+Ye0vstzsMkmIzR98h8QLw1rN+KQAfu7bvvtz32XJslX2Q5gPPcea57tD7PsLNbU0DOINLWyMHu5GXdU5tXRcSA6xfRClUmPV61riSPl5uQrG5RXqet/8AD68Fn2TJaRR4xOC0g2KLTEwgiuhAqut7c7q3sU1GHh4GR5F7H3T928+YkDdtuY8UB0/g5HVVvycm3J81u3IReq9hM/GZxzYsrWCyXAB4aBzLjGTwjfmaST3bv7rvkf0Q3SFU4y6YyOWfFaHKpAcDvB3yP6I3B0LJnBMOPPKAaJjikeAauiWtNH1VKkjlFds2GUSsSTrptL9kGpSycDoRAKJL5XN4BXT92XOJPouo0X/h+eXO+15LQ2u6IAXOJ8S6RoAHlwm75it9rTsBLUVryeVPygE27OdjMzUD/wAvESzvfvHEshttW3jqi7cd0Wfgve+zPsqwcLgc2P3sreL97KS5x4r/AA/cGxrZt8/ErrIsdrRTWho8AAB9EeNKXYrPWP8AwR5z2V9iOLAGPyf+YlDuPcVFu0fu3Rkua8A3ued8tl6S1tLKiMlgSlJyeWRRRRWZIooooQiiiihCKKKKEIooooQiiiihCKKKKEIooooQwVFFFCGHLS1FFCEtbtUUUIZWVFFCEUUUUIRRRRQhFFFFCEUUUUIRRRRQh//Z"/>
          <p:cNvSpPr>
            <a:spLocks noChangeAspect="1" noChangeArrowheads="1"/>
          </p:cNvSpPr>
          <p:nvPr/>
        </p:nvSpPr>
        <p:spPr bwMode="auto">
          <a:xfrm>
            <a:off x="63500" y="-1038225"/>
            <a:ext cx="2124075" cy="2152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data:image/jpeg;base64,/9j/4AAQSkZJRgABAQAAAQABAAD/2wCEAAkGBhQSERIUExQVFBUVFRQUFRcWGBYUFBQVFhUVFBYUFxcXHCYfGBkjGRUUHy8gIycpLCwsFR4xNTAqNSYrLCkBCQoKDgwOGg8PGiwkHyQsKSwsLCwsKSwsLCwsLCwpLCkpLCwsKSksKSwsKSkpLCksLCksLCwsLCkpLCwsLCwpLP/AABEIAOIA3wMBIgACEQEDEQH/xAAcAAACAgMBAQAAAAAAAAAAAAAEBQADAQIGBwj/xABEEAABBAECAwUFBQUGBAcBAAABAAIDEQQFIRIxQQYiUWFxBxOBkaEUMkKx0RUjweHwNVJTc5PTCCRigjM0Q5KiwvEX/8QAGQEAAgMBAAAAAAAAAAAAAAAAAwQAAQIF/8QAJhEAAgIBBAIDAQADAQAAAAAAAAECAxEEEiExQVETMmEUQlKBIv/aAAwDAQACEQMRAD8A9xUUUUIRRRRQhFFFFCEUUKUa72rxsNpORNHGeBz2sLmiR4aDYY0kFxsUAOqhBtaqys1kY4pHtY26t7g0WeQs7WvDe1Pt5mktmEwQtDjUrqfI5tUO4W0w2b5u5BecanrmTk/+PPLMOIuAkke9ocbstaTTefQBDdiQ1DSzl3wfQmq+2jTYmycExmeywGMZJ33A1TZHNDKv8V1W4vry2X/xDNMb/dYjhJR4C94LA7oXBoBI8gRfiOa8cZArWQIMrhtaSC75PQB7fdQ/wsT/AE5v95bj29ah/hYn/sm/3lwjMW0QzDKFLUM3/PX6O0//ALxqH+Fif6c3+8ofbtqP+Fif6c3+8uMGKrPsaz/Sy/56/R6fo3t7aRE3Jx3BxIEskdCNtn7zYyXOIArqSaPouy0/2qabM8Rsymhx5cbJYmk2BXFIxrb35Wvn04Sqfpy2tV7Ay0kH1wfV8GS17Q5jg5p5OaQ5p9CNirAV8taNq2VhG8ad8YviLAbicdr4oz3TYAF1e3Nd72a9uEsdMzoveDidxTR01zRXdHuQ0A79eK90eN8JCs9NOPXJ7QolOjdrMTL/APL5EUpoOLWuHGAb+8w05vI7EA7JsjixFFFFCEUUUUIRRRRQhFFFFCEUUUUIRVZGS2Npc9waACST5C1TqepR48T5ZXhkbBbnOIAHQDfqSQAOpIHVfOXtJ9pT9Sf7pg4MaN5LG8zKQSGyvsCu7yb04jdnlTeAtdTseEdl299uLeEw6cSSavIIoDYOqNjxZPQlwrnQN2PItS1SbJldLNI6SR5tznHnsBVcgKAFAAbIVjETHElp2HWqojDoqjjRLIFfFAiooEpO0Y4KIsZFRYyIixSUVDhFLOzJW1soZCBStbjE14JlFgeNckTFj9AKQZWLwaUBQMPbkrfsVDqnEeIK/r8layDpssOw2oic4HgtJMDy+R2T841j+A6LUYfisfIybDnX4HSvXdaO0okEjp8V0ZxAtHxD1Wlc0R1ZOXxonwysmiJZLGbY4AEtNVYBBHLxXonZT2yPYRHqAtuwGQxvLnvKwf8AaLYPgualxPHZLsnS7sA2evmnadW0J3aZSR9HYuU2RjXsc17HAOa5pDmuB3BBGxCtXz12V7UZGmOPugHwudxPhcaa49XMd/6bztvRBoWDS9x7Pdo4c2L3sLrAPC4Gw5jhza4GiPEeIIK69dkZrg5Flbg+RooooiAyKKKKEIooooQiG1DUY4I3SSvDI2C3OPJo8SrcjIbG0ue4NaNy5xAA9SV80e0n2jP1KQNYCzGjNsYTZe8cQ967wNOIA6A778qbwErrdjwgft77QZtSmveOBttjjBItvFxB0m9OeaaeoFbdSeWaxataiIWJWcsnbqqUVhFkMKOixSVpAxMookjZYwpiDDARkcQWQyh/VrEOGehvlvuN0o3nstBbY6534bJhHAOhF/FDQ47qO++9dUfHi7Czfp0PggSCrJZDA3ry3V7Ig3pew3HRYYao0PieaIxIHTXu1oF+v5oe42kV+7F/xW4gHSleMctfw7OJG381s2N9gUT8NvisZbNYwVMi8wtzjjnY+KKZhmxfD+ZV+Pptnk53mdh8lOTIsbi2BYtYfp7qsUBt5n5J87SHur+PJG4+ktbu4C1uMJN8oxK2K8nKfsjZ3CC4+fIrWHSyWjibwHku1+zgbBDS4nkiqGGCduTj8nRW0dglWHkS4E7Z4OY+803wSN5FrgPU0eYJ26g91Jph68krz9PaOl/VO1WOLyJ2wUuDuuyHa+LPh42dyRtCWI7ujd/9mGjTuvkQQH68FhzJcHJE8A3ALXNcO7JGSC5hPQGgbHIgHfkfa9E1qLKhbNC7iY74FpHNrh+Fw6hdmuamsnKshseA9RRREBkWCVlKu0+vMw8WbIkO0bC4Dq53JrB5lxaPjvQUIeX+3ftq3hGBE63Eh+RV91oAdHGfEkkPO+wa3+9t4o0InVNRfkTSzSVxyvfI6rrieS4gXyG+yraEvOWTtaerZHBvGEXCy1XDGmONAk7JpDeUW4+ORSYwNVTWAVsmmNAufZYWotlUWMf0TCKB1AFwAG9K2DGHPZFx47Qb2tKStDxgVCNxb3QPU/wVkkMnCKqz4I2GC+dbJjjae40hqTfRt4XYlhwnVvufyRuLjeovwXQx6EK6ArOn9mGscXl7nHw6LXxSbBu+tLsUfs9zWucG8R+JJ/RW6XiyPeeJpAq73A9N11UOMByVoitGWn5y2LS1fGEhdjaWxvQWi2QDwRTYqWaATMYJCkrWyn3XksfZh1RHF4LWiVrBhSZR7mlW/wAgi/s6hYq2l7xZNjk7IObTwm8zgEBkZQAWXJRDRzLo5vVsAUdku7H9pf2dklsjqxpj3ySeGJ9UJaHIbBrj4AH8O7TUMm73XIa3HYPVG0+pxIzdp04n0GHWsri/Zd2nOXilkji6aA8DybJcw2Y3k9SQC09bYb5gntF3E8rJxmsPBgrwT299oxLkxYrbrHBc88QLS+QNLRwjkWtB3O/7w7dT7lqmoMghlmkNMjY57j/0tFn47L5I1jUjk5E07hRllkkIsnh43FwaCegBAHkAszeENaSG6eX4A2sRMMapai4WpObOykkgrHjTKGPkh8PHJrZOMfDPVc62RFgkLEyxYD0V2FgjnZKcY2NXQ/mkppsYUkDYunkovH0F3ELkAHl+ia4+KTumcOM3wWY0op3YKMTAa2trpMo465LMcdK4OTMYJdCk5uRu1virgxUNcegVrWEoqYrI3sLHGtmQVurBGtYBtoqAJWwh8VstfeKnwVlvos2Cw53wQ0mU0dUHLmeap2JG41SkMH5ACAnzr5bIaaUjn+qWz5Ica4uHzpLWXMcr06CcjPrmQk+XncV0fzVjoY7BLrPk67+C2yIRQrn5oC3SG0oxEz3Epdn45IXRfYH10H1/NaP026LuQPzR64tMxY0+DluyeqnAz45nimbxS3e0b6t3/aQ13oCNrsfQTDYteDdoMAFztvBepezXV/f4EVm3RfuHeP7vZpO5NlnAbNWbNUu/pbNywcLU17XkSe3DXBDprogQH5D2RgcXC7ga73j3ADdw7rWnpUnwPzu1ei+3XXBPqDIWODm48fA7YbSvcXPFjnTREK6EFeeRtW7Jcjmkhthn2WxR2meLGhIGJthj+rSFshtsNxm8tvqnGJGEuhHJOMWA+XxtIzZILIyxWDy9E2h+SX4+MT16enyTTFgG3VByH4CoZQPP4o6EH0VcEARIfXL+avgHL8LImE80YyMUlzc9oNEi/P8AmrpM+htX8VtTSFpQkxh8gsOnHikmXnFtW5zSdx3TSFiuZ3D74NPPYVfzUd3OEiLT8ZkzonZgHVBT6zw/h/RK87GdC23O423uR94DxS3J1e2kNLieQ6AeaDZfJcPgPXpoy5XI8OukuA5Xy8D8Vpk6hw/ecfhy+K5+PO7oa9ljyIWXZjr2FeHFb/5ICtkxj+eKfQ8wctji7vOIvq2h8LRsuIBTmjiHWlz2OyWQnvH5ck+wsZ7eqNXLdw0Btjt5TMSRbXYG/X8klzWu4yGi2n5H9V1TcPi+8FY+Jg5BFdTaAx1G1nGS6O527hwjnXJXw6fdAXQ6k2merTC6QL8rhAQd8YPA0lKayFMZW3OkNmSUDaEyNZ22CXTZRefyVO9eDUaHnkWatLZPnae+xjUuGbKgJPfDJWDaraXNefHiIdF8GeW6ubTydyhNAzRi6hBKXsjb+8a9z6DQ10T+ZOw7wYL866rp6Gx7lkQ1tf8A4ON9pP8Aa2d/nu/JqQRp/wC0n+1c7/Pd+QSCNy6VnZqj6IOhTXDYEphemEE9JCxMK0PsUctk3xneS53FyxsjW5h5BIzyaijp25oA3qgjMbV2j/8APzXHR5Uh2Fep6okyk/fk+AO30QJZQdI7V+rhoBDmm+g3ICxLrJcKZz6EggLjBNwkEb11vdGHWCdvw18UNyfg0q15HuYeCnyBrnHz5LEOoRuHePCfI7fBJTmuIqrHnuqWRud0J+CHueQmxYHedrT3bNdxDoXUSPQKg57nBvFdtOxbQVEGnOPMAJphaGCe9v6bAK1uZT2xQG/UZHDhc9xHh/NWYmO552b8zsuqw9NjYN2/MArZ2UAe41qL8f8Asxf511BCsaEQAZXbDkBsrm4zXchTR48yjpLO7jZ81U3hHM/BXiMTG+T5bC8LGaOSNsDqkz9QrYBVSagSFtaiMQTonN5Y4n1BoB/VKMzVHHlsgHuc4q6DEHVAlqJWcRGIaeFXLA3uc6/PqocU9UwdEAh5csAXxDYoOxv7DG/0ij7EFScdrdyQqMzVQdmn1JS2Rz38yeH5LcFFMt7sBWo6qBdActlxmtOL+Yrkuklja0bDfx8Vz2qk2uppuxC/oV+0n+1c7/Pd+TVzzV1HtWxDHq+YCQeJ7ZNugexrgPha5dq7M+wWn+iCGPRMcqCaiY0vJDAwgySEdBkHzS2Fh8ExgiNXySViRS4DDkE87W0Vk8lmKK+n1TfFxLpJyaCpsHx8U7ckyxdMver9Sj8XBFJjGAAgvATJVjacPBMYcXaqAH1VAywP5rWXVK5FZcoorbJjMRMaLNBVu1Frfugu+gSX35dvufVYbI4jmsO/HSNKhv7MaS6m533hQ8EK7Ut6aq48Mu34uSIh06kLM5m1GEDHv3HofirGtPVFHFAHNDZGU2Mb7/FW4OPMjKknxFG3DfRbNZ5IaEOl3A4R4n+C3dCBYLy4+tAfJRRyR+jGVlho23PqEH+2Xcmi/wAvmtTjsJui8+PJvwHVEPbVb16Ch6KLOS8RBPeSOPedXktMnGquLf43v/BG40BFnnfWuS1nAH3nevK/RaSXkvPoXxM3sgHyWuQ6ybUlyQNmC0P7h7r2tbjnwVIDyZufVc9nyE2up/ZtCzzPS/zXM648NBry/MLq6eHJztRPjgN9umlGPU/e7ls8UbgaoAsBicwH8RAYxx8PeD1Pn7V7z7fNCEmFHkhpLoJA0kEUI5SGmwf+sRjbfveC8EC7Fi5AaOeYY9BMbUdjgICIoyOWkpYh0eQOFXSKx4b3KTQZKaQZi5lsJLoLDA0hipFmeh+aUtzjX6rLZiTzKUcH5GEh1DqNDZWjUHHbf6oDHajGSho3NeqWl+BVBBUcrnc0Q2Cwl7daYKABefotZNUkPLu/14Ibrk+zWPQ8YwNCjstg5kLnH5Dzzd9KTDA7OyzVQIaep2C1Gt9GXiPMmFHXWt2H0Vh1ou+6DfhztWS6XjYw4X3I/wDutP5rT9qvAIhiDB5AWfid0Rx2cZBZjPmK/wC9DbBc1oEmQdzs1nP6LeaVru8GAk+I2HwXNP8AtJJdw39VSddyGbEf/FaU21hGPgy855OifjXZcf4NHoFnGijANWTy/q1zg193MmyeV70qZddeeV/DYLKznhBPifWTq3T11DQPQoGfVGA3XEfPkk+M2R47xrzvf0RUOki+86/Ju5+aptsrYkZyNWe4gD5D9VlmnSOG/LmUdjaVtyDR8SUUdPk6Gx57ALcYN9mJWRXQDj6XyOyzNTboJwMRrRvbj1rYIfILW3sOXgmoxwLSsTZzeoMced14oDsvpLcjUYYi1j2ASPeHt42OAjcACCCPvOad/wC740iNfy3AWORT72NafxPysg8xwwAWfKR5Iqv8Kt+jvFdXSQzI5+rmtp6H2g0huVjT479hKxzL58NjZw8waPwXyRn4boZZIn0HxvfG+jY4mOLHURz3BX2MV85e2vs4cfUDNQEeVcjaIvjaGCUFoArctPW+Lnd107FxkU0k9ssezgmlERoUFbtelWjsxY0hcjYpR4pLG8lERk+KVnWETwOW5DfG1fjzlzgG80uxcQv5Lp9HgZDzpzqvZJ2bYhI2FsWmPrvP4T/dHNXM0IHe3O9eXzVmI0vcS53W6/U9AnLdSAZTeh+AH8Ui288sNvZXBo4oAN+RpOdM0GMAl4F/kgves53uTQrlfoFVLPyZvvfFvVDwWY7Y89mJOcuM4DJYIxK0AgtFkggc/BF5+okjgiJDqAscmg+PgUmjic0FzASSeEHmAOpCJxMljRQ6c/E+vmqdijwV8e79wWYmhcJs7nqTuSUyjxAOQA9Uqn1o0eGgg/2k8/iP0/ghu2C6Rv4bJd8D573A7cBA5+KoyZ2EEOABrnsQl+NO7mbRMcHvNqJHj52qVrnwinUofZlDdOiJ2LTfkL+iIPZ0jkNvRF6RoQZJxGiB1T97t6TVVKlHdIWt1Lg8QeTn4dEA3dZ9dkQccAgBtpkI/HdZ26oyqXgA7pPsq93XLb6rX3XiszZIA2SzM1INvdbk4xKhGUgmeQC9j/BJs3NB22oITL1K7NfM7Lns/VNyBd18FUXl8BNqXZr2l1AcJugBd+Q6r1v2e6McbT4GOFPc33sgN2Hy98tNk7tBDdtjw3ta8j7J6e3M1DHhkjdLH33ygcQDWtjcWlxbVD3nux53Xivf2trYLu6WGI5OPqp5eEZXM+0Xs59t0/IhaOKTh95ENrMkfea0WQAXUW30410ywQmxRPDyfGcsZa4tcC1zSQQQQQQaIIO4PkoF6Z7auwr4MiTOZwmGZ7eINbwmOQto2BzDiwu4trc+tzufMwUtJYO3TYpxyXMR2PFZCAjejseVK2ZGMj/HlDKA+SMiyDtZqv6pJsSaqrn48ymUUbi7b6rnTRpYG4zOZPhXJXwaqHMDHcNXZN7kDk1C4uj2dzv42nuDpMLattkeKVcBhTSQJ+2gCGsbW+12aCxk5wAdbwXOHTxPLlsF0TGxj8LPSgsvdDR7jNulDdZ+Jey1b+HLYWY/kXmvX6I9jvBN2+624Y2i/IfRFRMaP7vpQ/RClTu8m/lx4EbW2ORtEw6e88m/PZOGsYN6HqfHyRDJRf8AVLK0q8sqWpfhAOPo5O7qCcRRBo/qkOJwD/RQ8uQ29zflaahGMOhSblZ2NROKr6BYdPv4Lm8vVg0UDVfNBfttx33rqd6+a183gpafydTkZwbzKWZWvNHmo7Uovd2dzX1XMcW5NUd6tZnJ+Ddda8oYTatLJsNr+Z9EtmyKcbu/NXwZ72kltb7XV16ICd3MkjmsqDYRySNM/P2NdfHn6LntSzzVmgAOXKgEVm59bDc+aa+zTsi7OyxNKw/ZoDxEmwJJm0WMBBBIBpxqx3QD97bpaahyYjfaorLPRPZJ2cONh+9kbwy5JErr5iOv3LSOlNJNHcF7vQdysALK7iWFg4UnueWRRRRWUBaxo8WVC+GZgfG8AOaSRdEEbtII3A5L5f7cdipdNyPdPPGx1uikH42XW4/C4ciPlsvq1c7227GRajjuikprxZil4Q50TrBsX0PCAQKsdVmUch6bXXL8PlVhRsCmt6DPhzGHIjMcgANcwQeTmuGzm7HcdQRzBQbHpScfB2oyUlwdDhygFNYNQAXJxToyKZIzqNYOuj1SuSNj1MkXdC/muTx5iaTKFxIr+vmlJw5NJjwai7nYtGYOO6V3eNABJImeJA+JTPEzSz7tEHne6C4oMpcHRw6awAd42EPJKWGgQ6knn1qQeQQLdWcbWZr0SOfJ051Nx2dTQPktY9Q8z03J2+CQ4WSziuXicPp5bLGRMC88Ac1p5DcrHJvg6A55cDWx67/oh35Bo8r/AA7VfxKXwEgbEhWPjLibca+S1llYwUyMO/E/co37a5zGs/C3oBV+ZVLoAOW/kVo/Krn3R6qKLKckE8BPPYdAq5ZmtFnf6oCbWmbAGzy2S7I1Uk7UPqixrMSsDsjUvIhKczVQB5pfmZtkm0BhYsuVPHjwgGWQkNBIaNgXHc7DZpTlVLbFpz45G/ZzRZNRymQRbA9+V9gcEQc0PcLu3d4ACjuR0sr6M0bRosWFsMDOCNpcWttzq4nF53cSeZJ59UB2P7JRafjthj3dzkkIAdK/clzq9aA3oACzSers1VqCwcW612P8IoooigSKKKKEIooooQ57tl2Kg1GH3czac0H3UgvjicRViiOIcu6djQ8Avm7td2On06f3cw7pLvdSD7krW1bm9duJtg8ifivrJLtc7PwZkRiyIxIy+Kj0cAQHDzFlZlHIem51v8PkZj0RHMu19oHsklwf3sHHPjk10dLHs2uMNA4rJfu1tAN38+Aa9Kzgdiu2NiyhrFmEIxmoOSRsqJiyErKtBR03OJ8Ufj6gQufjyCiYpPEpaUCh7NqTn1v8lIXOP80vblNFK0ak3khOBe5jWGLey4ny6I5soHh68lzn7QrYLV2ok8ysOsveP25LQavbqbWcjXmAUwF3ouYdkXzUGTXWlpVIpzG79Zeb2H6IKbLvcmz4dEvkzx4oeXNRVV6Rjcw+XK8O6gcjM80DNmea67sP7L8jUalk4ocax3yAHyj8Xugbrbk4tLfWim66Gwc7FBZkKeynZ6bUclsMYcGWPfSAEtiZubJ5WQ0gA8zXmR9AdkuwGLgRtDGB8gPE6Z4BkL6olp/AK24W/U2S30fRYcWIRQRtjYCSGturO5O/mjl0YVqC4OTde7H+EUUURABFFFFCEUUUUIRRRRQhFFFFCGCuG7V+x/DzAXMaMaaqD4mgMvi4iXxCmuJsi9jvz2XdKKYyXGTi8o+Ye0vstzsMkmIzR98h8QLw1rN+KQAfu7bvvtz32XJslX2Q5gPPcea57tD7PsLNbU0DOINLWyMHu5GXdU5tXRcSA6xfRClUmPV61riSPl5uQrG5RXqet/8AD68Fn2TJaRR4xOC0g2KLTEwgiuhAqut7c7q3sU1GHh4GR5F7H3T928+YkDdtuY8UB0/g5HVVvycm3J81u3IReq9hM/GZxzYsrWCyXAB4aBzLjGTwjfmaST3bv7rvkf0Q3SFU4y6YyOWfFaHKpAcDvB3yP6I3B0LJnBMOPPKAaJjikeAauiWtNH1VKkjlFds2GUSsSTrptL9kGpSycDoRAKJL5XN4BXT92XOJPouo0X/h+eXO+15LQ2u6IAXOJ8S6RoAHlwm75it9rTsBLUVryeVPygE27OdjMzUD/wAvESzvfvHEshttW3jqi7cd0Wfgve+zPsqwcLgc2P3sreL97KS5x4r/AA/cGxrZt8/ErrIsdrRTWho8AAB9EeNKXYrPWP8AwR5z2V9iOLAGPyf+YlDuPcVFu0fu3Rkua8A3ued8tl6S1tLKiMlgSlJyeWRRRRWZIooooQiiiihCKKKKEIooooQiiiihCKKKKEIooooQwVFFFCGHLS1FFCEtbtUUUIZWVFFCEUUUUIRRRRQhFFFFCEUUUUIRRRRQh//Z"/>
          <p:cNvSpPr>
            <a:spLocks noChangeAspect="1" noChangeArrowheads="1"/>
          </p:cNvSpPr>
          <p:nvPr/>
        </p:nvSpPr>
        <p:spPr bwMode="auto">
          <a:xfrm>
            <a:off x="63500" y="-1038225"/>
            <a:ext cx="2124075" cy="2152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8" name="Picture 8" descr="http://www.astrogle.com/images/newspost_images/jupiter.jpg"/>
          <p:cNvPicPr>
            <a:picLocks noChangeAspect="1" noChangeArrowheads="1"/>
          </p:cNvPicPr>
          <p:nvPr/>
        </p:nvPicPr>
        <p:blipFill>
          <a:blip r:embed="rId2" cstate="print"/>
          <a:srcRect/>
          <a:stretch>
            <a:fillRect/>
          </a:stretch>
        </p:blipFill>
        <p:spPr bwMode="auto">
          <a:xfrm>
            <a:off x="457200" y="1600200"/>
            <a:ext cx="2286000" cy="2077696"/>
          </a:xfrm>
          <a:prstGeom prst="rect">
            <a:avLst/>
          </a:prstGeom>
          <a:noFill/>
        </p:spPr>
      </p:pic>
      <p:pic>
        <p:nvPicPr>
          <p:cNvPr id="20490" name="Picture 10" descr="http://1.bp.blogspot.com/_r1Q5UzMWHY8/TH4UpfLb5SI/AAAAAAAAAHQ/idcYDwrSYeQ/s400/betelgeuse.jpg"/>
          <p:cNvPicPr>
            <a:picLocks noChangeAspect="1" noChangeArrowheads="1"/>
          </p:cNvPicPr>
          <p:nvPr/>
        </p:nvPicPr>
        <p:blipFill>
          <a:blip r:embed="rId3" cstate="print"/>
          <a:srcRect/>
          <a:stretch>
            <a:fillRect/>
          </a:stretch>
        </p:blipFill>
        <p:spPr bwMode="auto">
          <a:xfrm>
            <a:off x="3429000" y="1600200"/>
            <a:ext cx="1828800" cy="2311604"/>
          </a:xfrm>
          <a:prstGeom prst="rect">
            <a:avLst/>
          </a:prstGeom>
          <a:noFill/>
        </p:spPr>
      </p:pic>
      <p:pic>
        <p:nvPicPr>
          <p:cNvPr id="20492" name="Picture 12" descr="http://upload.wikimedia.org/wikipedia/commons/thumb/d/dd/Full_Moon_Luc_Viatour.jpg/250px-Full_Moon_Luc_Viatour.jpg"/>
          <p:cNvPicPr>
            <a:picLocks noChangeAspect="1" noChangeArrowheads="1"/>
          </p:cNvPicPr>
          <p:nvPr/>
        </p:nvPicPr>
        <p:blipFill>
          <a:blip r:embed="rId4" cstate="print"/>
          <a:srcRect/>
          <a:stretch>
            <a:fillRect/>
          </a:stretch>
        </p:blipFill>
        <p:spPr bwMode="auto">
          <a:xfrm>
            <a:off x="6096000" y="1600200"/>
            <a:ext cx="2133600" cy="2150670"/>
          </a:xfrm>
          <a:prstGeom prst="rect">
            <a:avLst/>
          </a:prstGeom>
          <a:noFill/>
        </p:spPr>
      </p:pic>
      <p:sp>
        <p:nvSpPr>
          <p:cNvPr id="11" name="TextBox 10"/>
          <p:cNvSpPr txBox="1"/>
          <p:nvPr/>
        </p:nvSpPr>
        <p:spPr>
          <a:xfrm>
            <a:off x="1066800" y="3810000"/>
            <a:ext cx="990600" cy="381000"/>
          </a:xfrm>
          <a:prstGeom prst="rect">
            <a:avLst/>
          </a:prstGeom>
          <a:noFill/>
        </p:spPr>
        <p:txBody>
          <a:bodyPr wrap="square" rtlCol="0">
            <a:spAutoFit/>
          </a:bodyPr>
          <a:lstStyle/>
          <a:p>
            <a:pPr algn="ctr"/>
            <a:r>
              <a:rPr lang="en-US" b="1" dirty="0" smtClean="0">
                <a:solidFill>
                  <a:schemeClr val="accent2">
                    <a:lumMod val="50000"/>
                  </a:schemeClr>
                </a:solidFill>
              </a:rPr>
              <a:t>Jupiter</a:t>
            </a:r>
            <a:endParaRPr lang="en-US" b="1" dirty="0">
              <a:solidFill>
                <a:schemeClr val="accent2">
                  <a:lumMod val="50000"/>
                </a:schemeClr>
              </a:solidFill>
            </a:endParaRPr>
          </a:p>
        </p:txBody>
      </p:sp>
      <p:sp>
        <p:nvSpPr>
          <p:cNvPr id="12" name="TextBox 11"/>
          <p:cNvSpPr txBox="1"/>
          <p:nvPr/>
        </p:nvSpPr>
        <p:spPr>
          <a:xfrm>
            <a:off x="3657600" y="4038600"/>
            <a:ext cx="1295400" cy="369332"/>
          </a:xfrm>
          <a:prstGeom prst="rect">
            <a:avLst/>
          </a:prstGeom>
          <a:noFill/>
        </p:spPr>
        <p:txBody>
          <a:bodyPr wrap="square" rtlCol="0">
            <a:spAutoFit/>
          </a:bodyPr>
          <a:lstStyle/>
          <a:p>
            <a:pPr algn="ctr"/>
            <a:r>
              <a:rPr lang="en-US" b="1" dirty="0" smtClean="0">
                <a:solidFill>
                  <a:schemeClr val="accent2">
                    <a:lumMod val="50000"/>
                  </a:schemeClr>
                </a:solidFill>
              </a:rPr>
              <a:t>Betelgeuse</a:t>
            </a:r>
            <a:endParaRPr lang="en-US" b="1" dirty="0">
              <a:solidFill>
                <a:schemeClr val="accent2">
                  <a:lumMod val="50000"/>
                </a:schemeClr>
              </a:solidFill>
            </a:endParaRPr>
          </a:p>
        </p:txBody>
      </p:sp>
      <p:sp>
        <p:nvSpPr>
          <p:cNvPr id="13" name="TextBox 12"/>
          <p:cNvSpPr txBox="1"/>
          <p:nvPr/>
        </p:nvSpPr>
        <p:spPr>
          <a:xfrm>
            <a:off x="6553200" y="3886200"/>
            <a:ext cx="1295400" cy="369332"/>
          </a:xfrm>
          <a:prstGeom prst="rect">
            <a:avLst/>
          </a:prstGeom>
          <a:noFill/>
        </p:spPr>
        <p:txBody>
          <a:bodyPr wrap="square" rtlCol="0">
            <a:spAutoFit/>
          </a:bodyPr>
          <a:lstStyle/>
          <a:p>
            <a:pPr algn="ctr"/>
            <a:r>
              <a:rPr lang="en-US" b="1" dirty="0" smtClean="0">
                <a:solidFill>
                  <a:schemeClr val="accent2">
                    <a:lumMod val="50000"/>
                  </a:schemeClr>
                </a:solidFill>
              </a:rPr>
              <a:t>The Moon</a:t>
            </a:r>
            <a:endParaRPr lang="en-US" b="1" dirty="0">
              <a:solidFill>
                <a:schemeClr val="accent2">
                  <a:lumMod val="50000"/>
                </a:schemeClr>
              </a:solidFill>
            </a:endParaRPr>
          </a:p>
        </p:txBody>
      </p:sp>
      <p:sp>
        <p:nvSpPr>
          <p:cNvPr id="15" name="TextBox 14"/>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SC.8.E.5.3</a:t>
            </a:r>
            <a:endParaRPr lang="en-US" dirty="0">
              <a:solidFill>
                <a:schemeClr val="tx2">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Powerpoint</a:t>
            </a:r>
            <a:r>
              <a:rPr lang="en-US" dirty="0" smtClean="0"/>
              <a:t> Index</a:t>
            </a:r>
            <a:endParaRPr lang="en-US" dirty="0"/>
          </a:p>
        </p:txBody>
      </p:sp>
      <p:sp>
        <p:nvSpPr>
          <p:cNvPr id="3" name="Content Placeholder 2"/>
          <p:cNvSpPr>
            <a:spLocks noGrp="1"/>
          </p:cNvSpPr>
          <p:nvPr>
            <p:ph idx="1"/>
          </p:nvPr>
        </p:nvSpPr>
        <p:spPr/>
        <p:txBody>
          <a:bodyPr/>
          <a:lstStyle/>
          <a:p>
            <a:r>
              <a:rPr lang="en-US" sz="4000" dirty="0" smtClean="0"/>
              <a:t>Nature of Science Slides 4-26 </a:t>
            </a:r>
          </a:p>
          <a:p>
            <a:r>
              <a:rPr lang="en-US" sz="4000" dirty="0" smtClean="0"/>
              <a:t>Earth Science Slides 27-69</a:t>
            </a:r>
          </a:p>
          <a:p>
            <a:r>
              <a:rPr lang="en-US" sz="4000" dirty="0" smtClean="0"/>
              <a:t>Physical Science Slides 70-113</a:t>
            </a:r>
          </a:p>
          <a:p>
            <a:r>
              <a:rPr lang="en-US" sz="4000" dirty="0" smtClean="0"/>
              <a:t>Life Science Slides 114-150</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p>
            <a:r>
              <a:rPr lang="en-US" dirty="0" smtClean="0"/>
              <a:t>Distances in Space</a:t>
            </a:r>
            <a:endParaRPr lang="en-US" dirty="0"/>
          </a:p>
        </p:txBody>
      </p:sp>
      <p:pic>
        <p:nvPicPr>
          <p:cNvPr id="19460" name="Picture 4" descr="http://en.esimg.org/upl/2009/10/sun_milky_way.jpeg"/>
          <p:cNvPicPr>
            <a:picLocks noChangeAspect="1" noChangeArrowheads="1"/>
          </p:cNvPicPr>
          <p:nvPr/>
        </p:nvPicPr>
        <p:blipFill>
          <a:blip r:embed="rId2" cstate="print"/>
          <a:srcRect/>
          <a:stretch>
            <a:fillRect/>
          </a:stretch>
        </p:blipFill>
        <p:spPr bwMode="auto">
          <a:xfrm>
            <a:off x="304800" y="1295400"/>
            <a:ext cx="2475669" cy="2228850"/>
          </a:xfrm>
          <a:prstGeom prst="rect">
            <a:avLst/>
          </a:prstGeom>
          <a:noFill/>
        </p:spPr>
      </p:pic>
      <p:pic>
        <p:nvPicPr>
          <p:cNvPr id="19462" name="Picture 6" descr="http://downloads.bbc.co.uk/solarsystem/promotions/home_page/home_page_large.jpg"/>
          <p:cNvPicPr>
            <a:picLocks noChangeAspect="1" noChangeArrowheads="1"/>
          </p:cNvPicPr>
          <p:nvPr/>
        </p:nvPicPr>
        <p:blipFill>
          <a:blip r:embed="rId3" cstate="print"/>
          <a:srcRect r="27897"/>
          <a:stretch>
            <a:fillRect/>
          </a:stretch>
        </p:blipFill>
        <p:spPr bwMode="auto">
          <a:xfrm>
            <a:off x="3505200" y="1219200"/>
            <a:ext cx="5257800" cy="2331584"/>
          </a:xfrm>
          <a:prstGeom prst="rect">
            <a:avLst/>
          </a:prstGeom>
          <a:noFill/>
        </p:spPr>
      </p:pic>
      <p:sp>
        <p:nvSpPr>
          <p:cNvPr id="7" name="Left-Right Arrow 6"/>
          <p:cNvSpPr/>
          <p:nvPr/>
        </p:nvSpPr>
        <p:spPr>
          <a:xfrm>
            <a:off x="304800" y="1447800"/>
            <a:ext cx="2438400" cy="381000"/>
          </a:xfrm>
          <a:prstGeom prst="leftRightArrow">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3505200" y="1524000"/>
            <a:ext cx="5257800" cy="381000"/>
          </a:xfrm>
          <a:prstGeom prst="leftRightArrow">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 y="5562600"/>
            <a:ext cx="88392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distance and time are most reasonable for each image?</a:t>
            </a:r>
            <a:endParaRPr lang="en-US" sz="3200" dirty="0">
              <a:solidFill>
                <a:schemeClr val="bg1"/>
              </a:solidFill>
              <a:latin typeface="Bradley Hand ITC" pitchFamily="66" charset="0"/>
            </a:endParaRPr>
          </a:p>
        </p:txBody>
      </p:sp>
      <p:sp>
        <p:nvSpPr>
          <p:cNvPr id="10" name="Oval 9"/>
          <p:cNvSpPr/>
          <p:nvPr/>
        </p:nvSpPr>
        <p:spPr>
          <a:xfrm>
            <a:off x="2438400" y="4267200"/>
            <a:ext cx="2133600" cy="1219200"/>
          </a:xfrm>
          <a:prstGeom prst="ellipse">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Distance: Less than 1 light year</a:t>
            </a:r>
            <a:endParaRPr lang="en-US" dirty="0"/>
          </a:p>
        </p:txBody>
      </p:sp>
      <p:sp>
        <p:nvSpPr>
          <p:cNvPr id="11" name="Oval 10"/>
          <p:cNvSpPr/>
          <p:nvPr/>
        </p:nvSpPr>
        <p:spPr>
          <a:xfrm>
            <a:off x="4495800" y="3657600"/>
            <a:ext cx="2133600" cy="1219200"/>
          </a:xfrm>
          <a:prstGeom prst="ellipse">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Distance: 100,000 light years</a:t>
            </a:r>
            <a:endParaRPr lang="en-US" dirty="0"/>
          </a:p>
        </p:txBody>
      </p:sp>
      <p:sp>
        <p:nvSpPr>
          <p:cNvPr id="12" name="Oval 11"/>
          <p:cNvSpPr/>
          <p:nvPr/>
        </p:nvSpPr>
        <p:spPr>
          <a:xfrm>
            <a:off x="6629400" y="4191000"/>
            <a:ext cx="2286000" cy="1219200"/>
          </a:xfrm>
          <a:prstGeom prst="ellipse">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 for travel: approximately 12 yrs</a:t>
            </a:r>
            <a:endParaRPr lang="en-US" dirty="0"/>
          </a:p>
        </p:txBody>
      </p:sp>
      <p:sp>
        <p:nvSpPr>
          <p:cNvPr id="13" name="Oval 12"/>
          <p:cNvSpPr/>
          <p:nvPr/>
        </p:nvSpPr>
        <p:spPr>
          <a:xfrm>
            <a:off x="228600" y="3581400"/>
            <a:ext cx="2286000" cy="1219200"/>
          </a:xfrm>
          <a:prstGeom prst="ellipse">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 for travel: approximately 1 billion yrs</a:t>
            </a:r>
            <a:endParaRPr lang="en-US" dirty="0"/>
          </a:p>
        </p:txBody>
      </p:sp>
      <p:sp>
        <p:nvSpPr>
          <p:cNvPr id="14" name="TextBox 13"/>
          <p:cNvSpPr txBox="1"/>
          <p:nvPr/>
        </p:nvSpPr>
        <p:spPr>
          <a:xfrm>
            <a:off x="0" y="6488668"/>
            <a:ext cx="1676400" cy="369332"/>
          </a:xfrm>
          <a:prstGeom prst="rect">
            <a:avLst/>
          </a:prstGeom>
          <a:noFill/>
        </p:spPr>
        <p:txBody>
          <a:bodyPr wrap="square" rtlCol="0">
            <a:spAutoFit/>
          </a:bodyPr>
          <a:lstStyle/>
          <a:p>
            <a:r>
              <a:rPr lang="en-US" dirty="0" smtClean="0">
                <a:solidFill>
                  <a:schemeClr val="tx2">
                    <a:lumMod val="75000"/>
                  </a:schemeClr>
                </a:solidFill>
              </a:rPr>
              <a:t>SC.8.E.5.1</a:t>
            </a:r>
            <a:endParaRPr lang="en-US" dirty="0">
              <a:solidFill>
                <a:schemeClr val="tx2">
                  <a:lumMod val="7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Universe</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SC.8.E.5.2</a:t>
            </a:r>
            <a:endParaRPr lang="en-US" dirty="0">
              <a:solidFill>
                <a:schemeClr val="tx2">
                  <a:lumMod val="75000"/>
                </a:schemeClr>
              </a:solidFill>
            </a:endParaRPr>
          </a:p>
        </p:txBody>
      </p:sp>
      <p:sp>
        <p:nvSpPr>
          <p:cNvPr id="5" name="TextBox 4"/>
          <p:cNvSpPr txBox="1"/>
          <p:nvPr/>
        </p:nvSpPr>
        <p:spPr>
          <a:xfrm>
            <a:off x="152400" y="5029200"/>
            <a:ext cx="87630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statement above most accurately describes our universe?  Explain your choice</a:t>
            </a:r>
            <a:endParaRPr lang="en-US" sz="3200" dirty="0">
              <a:solidFill>
                <a:schemeClr val="bg1"/>
              </a:solidFill>
              <a:latin typeface="Bradley Hand ITC" pitchFamily="66" charset="0"/>
            </a:endParaRPr>
          </a:p>
        </p:txBody>
      </p:sp>
      <p:sp>
        <p:nvSpPr>
          <p:cNvPr id="6" name="TextBox 5"/>
          <p:cNvSpPr txBox="1"/>
          <p:nvPr/>
        </p:nvSpPr>
        <p:spPr>
          <a:xfrm>
            <a:off x="4495800" y="1295400"/>
            <a:ext cx="2362200" cy="13849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800" dirty="0" smtClean="0"/>
              <a:t>All of the billions of stars and galaxies</a:t>
            </a:r>
            <a:endParaRPr lang="en-US" sz="2800" dirty="0"/>
          </a:p>
        </p:txBody>
      </p:sp>
      <p:sp>
        <p:nvSpPr>
          <p:cNvPr id="7" name="TextBox 6"/>
          <p:cNvSpPr txBox="1"/>
          <p:nvPr/>
        </p:nvSpPr>
        <p:spPr>
          <a:xfrm>
            <a:off x="1981200" y="3124200"/>
            <a:ext cx="1981200" cy="13849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800" dirty="0" smtClean="0"/>
              <a:t>A system of planets and moons</a:t>
            </a:r>
            <a:endParaRPr lang="en-US" sz="2800" dirty="0"/>
          </a:p>
        </p:txBody>
      </p:sp>
      <p:sp>
        <p:nvSpPr>
          <p:cNvPr id="8" name="TextBox 7"/>
          <p:cNvSpPr txBox="1"/>
          <p:nvPr/>
        </p:nvSpPr>
        <p:spPr>
          <a:xfrm>
            <a:off x="762000" y="1295400"/>
            <a:ext cx="2133600" cy="13849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800" dirty="0" smtClean="0"/>
              <a:t>Thousands of stars around a black hole</a:t>
            </a:r>
            <a:endParaRPr lang="en-US" sz="2800" dirty="0"/>
          </a:p>
        </p:txBody>
      </p:sp>
      <p:sp>
        <p:nvSpPr>
          <p:cNvPr id="9" name="TextBox 8"/>
          <p:cNvSpPr txBox="1"/>
          <p:nvPr/>
        </p:nvSpPr>
        <p:spPr>
          <a:xfrm>
            <a:off x="6400800" y="3124200"/>
            <a:ext cx="1981200" cy="13849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800" dirty="0" smtClean="0"/>
              <a:t>All of the known galaxies</a:t>
            </a:r>
            <a:endParaRPr 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Sun and Stars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447800"/>
            <a:ext cx="8839200" cy="4876800"/>
          </a:xfrm>
          <a:solidFill>
            <a:srgbClr val="006600"/>
          </a:solidFill>
        </p:spPr>
        <p:txBody>
          <a:bodyPr>
            <a:normAutofit/>
          </a:bodyPr>
          <a:lstStyle/>
          <a:p>
            <a:r>
              <a:rPr lang="en-US" dirty="0" smtClean="0"/>
              <a:t>SC.8.E.5.5 : Students will describe and classify physical properties of stars: apparent magnitude, temperature (color), size, and absolute brightness</a:t>
            </a:r>
          </a:p>
          <a:p>
            <a:r>
              <a:rPr lang="en-US" dirty="0" smtClean="0"/>
              <a:t>SC.8.E.5.6: Students will evaluate models of solar properties and explain solar characteristics, including rotation, structure of the Sun, convection, sunspots, solar flares, and prominences.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20762"/>
          </a:xfrm>
        </p:spPr>
        <p:txBody>
          <a:bodyPr/>
          <a:lstStyle/>
          <a:p>
            <a:r>
              <a:rPr lang="en-US" dirty="0" smtClean="0"/>
              <a:t>Properties of Stars</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143000" y="1143000"/>
            <a:ext cx="6847915" cy="4343400"/>
          </a:xfrm>
          <a:prstGeom prst="rect">
            <a:avLst/>
          </a:prstGeom>
          <a:noFill/>
          <a:ln w="9525">
            <a:noFill/>
            <a:miter lim="800000"/>
            <a:headEnd/>
            <a:tailEnd/>
          </a:ln>
        </p:spPr>
      </p:pic>
      <p:sp>
        <p:nvSpPr>
          <p:cNvPr id="6" name="Rectangle 5"/>
          <p:cNvSpPr/>
          <p:nvPr/>
        </p:nvSpPr>
        <p:spPr>
          <a:xfrm>
            <a:off x="2895600" y="2362200"/>
            <a:ext cx="1219200" cy="584775"/>
          </a:xfrm>
          <a:prstGeom prst="rect">
            <a:avLst/>
          </a:prstGeom>
          <a:noFill/>
        </p:spPr>
        <p:txBody>
          <a:bodyPr wrap="square" lIns="91440" tIns="45720" rIns="91440" bIns="45720">
            <a:spAutoFit/>
          </a:bodyPr>
          <a:lstStyle/>
          <a:p>
            <a:pPr algn="ctr"/>
            <a:r>
              <a:rPr lang="en-US" sz="3200" b="1" cap="none" spc="0" dirty="0" smtClean="0">
                <a:ln w="17780" cmpd="sng">
                  <a:solidFill>
                    <a:schemeClr val="tx1"/>
                  </a:solidFill>
                  <a:prstDash val="solid"/>
                  <a:miter lim="800000"/>
                </a:ln>
                <a:solidFill>
                  <a:srgbClr val="00B0F0"/>
                </a:solidFill>
                <a:effectLst>
                  <a:outerShdw blurRad="50800" algn="tl" rotWithShape="0">
                    <a:srgbClr val="000000"/>
                  </a:outerShdw>
                </a:effectLst>
              </a:rPr>
              <a:t>Vega</a:t>
            </a:r>
            <a:endParaRPr lang="en-US" sz="3200" b="1" cap="none" spc="0" dirty="0">
              <a:ln w="17780" cmpd="sng">
                <a:solidFill>
                  <a:schemeClr val="tx1"/>
                </a:solidFill>
                <a:prstDash val="solid"/>
                <a:miter lim="800000"/>
              </a:ln>
              <a:solidFill>
                <a:srgbClr val="00B0F0"/>
              </a:solidFill>
              <a:effectLst>
                <a:outerShdw blurRad="50800" algn="tl" rotWithShape="0">
                  <a:srgbClr val="000000"/>
                </a:outerShdw>
              </a:effectLst>
            </a:endParaRPr>
          </a:p>
        </p:txBody>
      </p:sp>
      <p:sp>
        <p:nvSpPr>
          <p:cNvPr id="7" name="Rectangle 6"/>
          <p:cNvSpPr/>
          <p:nvPr/>
        </p:nvSpPr>
        <p:spPr>
          <a:xfrm>
            <a:off x="4343400" y="2895600"/>
            <a:ext cx="1371600" cy="523220"/>
          </a:xfrm>
          <a:prstGeom prst="rect">
            <a:avLst/>
          </a:prstGeom>
          <a:noFill/>
        </p:spPr>
        <p:txBody>
          <a:bodyPr wrap="square" lIns="91440" tIns="45720" rIns="91440" bIns="45720">
            <a:spAutoFit/>
          </a:bodyPr>
          <a:lstStyle/>
          <a:p>
            <a:pPr algn="ctr"/>
            <a:r>
              <a:rPr lang="en-US" sz="2800" b="1" cap="none" spc="0" dirty="0" smtClean="0">
                <a:ln w="17780" cmpd="sng">
                  <a:solidFill>
                    <a:schemeClr val="tx1"/>
                  </a:solidFill>
                  <a:prstDash val="solid"/>
                  <a:miter lim="800000"/>
                </a:ln>
                <a:solidFill>
                  <a:srgbClr val="FFFF00"/>
                </a:solidFill>
                <a:effectLst>
                  <a:outerShdw blurRad="50800" algn="tl" rotWithShape="0">
                    <a:srgbClr val="000000"/>
                  </a:outerShdw>
                </a:effectLst>
              </a:rPr>
              <a:t>Our Sun</a:t>
            </a:r>
            <a:endParaRPr lang="en-US" sz="2800" b="1" cap="none" spc="0" dirty="0">
              <a:ln w="17780" cmpd="sng">
                <a:solidFill>
                  <a:schemeClr val="tx1"/>
                </a:solidFill>
                <a:prstDash val="solid"/>
                <a:miter lim="800000"/>
              </a:ln>
              <a:solidFill>
                <a:srgbClr val="FFFF00"/>
              </a:solidFill>
              <a:effectLst>
                <a:outerShdw blurRad="50800" algn="tl" rotWithShape="0">
                  <a:srgbClr val="000000"/>
                </a:outerShdw>
              </a:effectLst>
            </a:endParaRPr>
          </a:p>
        </p:txBody>
      </p:sp>
      <p:sp>
        <p:nvSpPr>
          <p:cNvPr id="8" name="Rectangle 7"/>
          <p:cNvSpPr/>
          <p:nvPr/>
        </p:nvSpPr>
        <p:spPr>
          <a:xfrm>
            <a:off x="6248400" y="3276600"/>
            <a:ext cx="1447800" cy="830997"/>
          </a:xfrm>
          <a:prstGeom prst="rect">
            <a:avLst/>
          </a:prstGeom>
          <a:noFill/>
        </p:spPr>
        <p:txBody>
          <a:bodyPr wrap="square" lIns="91440" tIns="45720" rIns="91440" bIns="45720">
            <a:spAutoFit/>
          </a:bodyPr>
          <a:lstStyle/>
          <a:p>
            <a:pPr algn="ctr"/>
            <a:r>
              <a:rPr lang="en-US" sz="2400" b="1" cap="none" spc="0" dirty="0" smtClean="0">
                <a:ln w="17780" cmpd="sng">
                  <a:solidFill>
                    <a:schemeClr val="tx1"/>
                  </a:solidFill>
                  <a:prstDash val="solid"/>
                  <a:miter lim="800000"/>
                </a:ln>
                <a:solidFill>
                  <a:srgbClr val="FFC000"/>
                </a:solidFill>
                <a:effectLst>
                  <a:outerShdw blurRad="50800" algn="tl" rotWithShape="0">
                    <a:srgbClr val="000000"/>
                  </a:outerShdw>
                </a:effectLst>
              </a:rPr>
              <a:t>Alpha Centauri</a:t>
            </a:r>
            <a:endParaRPr lang="en-US" sz="2400" b="1" cap="none" spc="0" dirty="0">
              <a:ln w="17780" cmpd="sng">
                <a:solidFill>
                  <a:schemeClr val="tx1"/>
                </a:solidFill>
                <a:prstDash val="solid"/>
                <a:miter lim="800000"/>
              </a:ln>
              <a:solidFill>
                <a:srgbClr val="FFC000"/>
              </a:solidFill>
              <a:effectLst>
                <a:outerShdw blurRad="50800" algn="tl" rotWithShape="0">
                  <a:srgbClr val="000000"/>
                </a:outerShdw>
              </a:effectLst>
            </a:endParaRPr>
          </a:p>
        </p:txBody>
      </p:sp>
      <p:sp>
        <p:nvSpPr>
          <p:cNvPr id="9" name="TextBox 8"/>
          <p:cNvSpPr txBox="1"/>
          <p:nvPr/>
        </p:nvSpPr>
        <p:spPr>
          <a:xfrm>
            <a:off x="152400" y="5638800"/>
            <a:ext cx="8839200" cy="954107"/>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Compare the properties of Vega, our Sun, and Alpha Centauri (include brightness, size, and temperature)</a:t>
            </a:r>
            <a:endParaRPr lang="en-US" sz="2800" dirty="0">
              <a:solidFill>
                <a:schemeClr val="bg1"/>
              </a:solidFill>
              <a:latin typeface="Bradley Hand ITC" pitchFamily="66" charset="0"/>
            </a:endParaRPr>
          </a:p>
        </p:txBody>
      </p:sp>
      <p:sp>
        <p:nvSpPr>
          <p:cNvPr id="10" name="TextBox 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SC.8.E.5.5</a:t>
            </a:r>
            <a:endParaRPr lang="en-US" dirty="0">
              <a:solidFill>
                <a:schemeClr val="tx2">
                  <a:lumMod val="7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84238"/>
          </a:xfrm>
        </p:spPr>
        <p:txBody>
          <a:bodyPr/>
          <a:lstStyle/>
          <a:p>
            <a:r>
              <a:rPr lang="en-US" dirty="0" smtClean="0"/>
              <a:t>Properties of the Sun</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SC.8.E.5.6</a:t>
            </a:r>
            <a:endParaRPr lang="en-US" dirty="0">
              <a:solidFill>
                <a:schemeClr val="tx2">
                  <a:lumMod val="75000"/>
                </a:schemeClr>
              </a:solidFill>
            </a:endParaRPr>
          </a:p>
        </p:txBody>
      </p:sp>
      <p:pic>
        <p:nvPicPr>
          <p:cNvPr id="1046" name="Picture 22"/>
          <p:cNvPicPr>
            <a:picLocks noChangeAspect="1" noChangeArrowheads="1"/>
          </p:cNvPicPr>
          <p:nvPr/>
        </p:nvPicPr>
        <p:blipFill>
          <a:blip r:embed="rId3" cstate="print"/>
          <a:srcRect l="2021" b="1515"/>
          <a:stretch>
            <a:fillRect/>
          </a:stretch>
        </p:blipFill>
        <p:spPr bwMode="auto">
          <a:xfrm>
            <a:off x="1985962" y="976313"/>
            <a:ext cx="7158038" cy="5881687"/>
          </a:xfrm>
          <a:prstGeom prst="rect">
            <a:avLst/>
          </a:prstGeom>
          <a:noFill/>
          <a:ln w="9525">
            <a:noFill/>
            <a:miter lim="800000"/>
            <a:headEnd/>
            <a:tailEnd/>
          </a:ln>
        </p:spPr>
      </p:pic>
      <p:sp>
        <p:nvSpPr>
          <p:cNvPr id="38" name="TextBox 37"/>
          <p:cNvSpPr txBox="1"/>
          <p:nvPr/>
        </p:nvSpPr>
        <p:spPr>
          <a:xfrm>
            <a:off x="152400" y="1143000"/>
            <a:ext cx="2362200" cy="3785652"/>
          </a:xfrm>
          <a:prstGeom prst="rect">
            <a:avLst/>
          </a:prstGeom>
          <a:noFill/>
          <a:ln>
            <a:solidFill>
              <a:schemeClr val="bg1"/>
            </a:solidFill>
          </a:ln>
        </p:spPr>
        <p:txBody>
          <a:bodyPr wrap="square" rtlCol="0">
            <a:spAutoFit/>
          </a:bodyPr>
          <a:lstStyle/>
          <a:p>
            <a:pPr algn="ctr"/>
            <a:r>
              <a:rPr lang="en-US" sz="2400" u="sng" dirty="0" smtClean="0">
                <a:solidFill>
                  <a:schemeClr val="bg1"/>
                </a:solidFill>
              </a:rPr>
              <a:t>Terms</a:t>
            </a:r>
          </a:p>
          <a:p>
            <a:r>
              <a:rPr lang="en-US" sz="2400" dirty="0" err="1" smtClean="0">
                <a:solidFill>
                  <a:schemeClr val="bg1"/>
                </a:solidFill>
              </a:rPr>
              <a:t>Chromosphere</a:t>
            </a:r>
            <a:endParaRPr lang="en-US" sz="2400" dirty="0" smtClean="0">
              <a:solidFill>
                <a:schemeClr val="bg1"/>
              </a:solidFill>
            </a:endParaRPr>
          </a:p>
          <a:p>
            <a:r>
              <a:rPr lang="en-US" sz="2400" dirty="0" smtClean="0">
                <a:solidFill>
                  <a:schemeClr val="bg1"/>
                </a:solidFill>
              </a:rPr>
              <a:t>Convection Zone</a:t>
            </a:r>
          </a:p>
          <a:p>
            <a:r>
              <a:rPr lang="en-US" sz="2400" dirty="0" smtClean="0">
                <a:solidFill>
                  <a:schemeClr val="bg1"/>
                </a:solidFill>
              </a:rPr>
              <a:t>Core</a:t>
            </a:r>
          </a:p>
          <a:p>
            <a:r>
              <a:rPr lang="en-US" sz="2400" dirty="0" smtClean="0">
                <a:solidFill>
                  <a:schemeClr val="bg1"/>
                </a:solidFill>
              </a:rPr>
              <a:t>Corona</a:t>
            </a:r>
          </a:p>
          <a:p>
            <a:r>
              <a:rPr lang="en-US" sz="2400" dirty="0" smtClean="0">
                <a:solidFill>
                  <a:schemeClr val="bg1"/>
                </a:solidFill>
              </a:rPr>
              <a:t>Photosphere</a:t>
            </a:r>
          </a:p>
          <a:p>
            <a:r>
              <a:rPr lang="en-US" sz="2400" dirty="0" smtClean="0">
                <a:solidFill>
                  <a:schemeClr val="bg1"/>
                </a:solidFill>
              </a:rPr>
              <a:t>Prominence</a:t>
            </a:r>
          </a:p>
          <a:p>
            <a:r>
              <a:rPr lang="en-US" sz="2400" dirty="0" smtClean="0">
                <a:solidFill>
                  <a:schemeClr val="bg1"/>
                </a:solidFill>
              </a:rPr>
              <a:t>Radiation Zone</a:t>
            </a:r>
          </a:p>
          <a:p>
            <a:r>
              <a:rPr lang="en-US" sz="2400" dirty="0" smtClean="0">
                <a:solidFill>
                  <a:schemeClr val="bg1"/>
                </a:solidFill>
              </a:rPr>
              <a:t>Solar Flare</a:t>
            </a:r>
          </a:p>
          <a:p>
            <a:r>
              <a:rPr lang="en-US" sz="2400" dirty="0" smtClean="0">
                <a:solidFill>
                  <a:schemeClr val="bg1"/>
                </a:solidFill>
              </a:rPr>
              <a:t>Sunspots</a:t>
            </a:r>
          </a:p>
        </p:txBody>
      </p:sp>
      <p:sp>
        <p:nvSpPr>
          <p:cNvPr id="39" name="Left Arrow 38"/>
          <p:cNvSpPr/>
          <p:nvPr/>
        </p:nvSpPr>
        <p:spPr>
          <a:xfrm>
            <a:off x="6705600" y="5181600"/>
            <a:ext cx="1447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Solar System</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295400"/>
            <a:ext cx="8839200" cy="3733800"/>
          </a:xfrm>
          <a:solidFill>
            <a:srgbClr val="006600"/>
          </a:solidFill>
        </p:spPr>
        <p:txBody>
          <a:bodyPr>
            <a:normAutofit/>
          </a:bodyPr>
          <a:lstStyle/>
          <a:p>
            <a:r>
              <a:rPr lang="en-US" dirty="0" smtClean="0"/>
              <a:t>SC.8.E.5.7 : Students will compare and contrast the characteristics of objects in the Solar System</a:t>
            </a:r>
          </a:p>
          <a:p>
            <a:r>
              <a:rPr lang="en-US" dirty="0" smtClean="0"/>
              <a:t>SC.8.E.5.4: Students will identify and explain the role that gravity plays in the formation and motion of planets, stars, and solar systems. </a:t>
            </a:r>
          </a:p>
          <a:p>
            <a:r>
              <a:rPr lang="en-US" dirty="0" smtClean="0"/>
              <a:t>SC.8.E.5.8: Students will compare and contrast various historical models of the Solar System.</a:t>
            </a:r>
          </a:p>
          <a:p>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System</a:t>
            </a:r>
            <a:endParaRPr lang="en-US" dirty="0"/>
          </a:p>
        </p:txBody>
      </p:sp>
      <p:graphicFrame>
        <p:nvGraphicFramePr>
          <p:cNvPr id="4" name="Diagram 3"/>
          <p:cNvGraphicFramePr/>
          <p:nvPr/>
        </p:nvGraphicFramePr>
        <p:xfrm>
          <a:off x="2286000" y="1219200"/>
          <a:ext cx="6858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2000" y="1447800"/>
            <a:ext cx="1828800" cy="2831544"/>
          </a:xfrm>
          <a:prstGeom prst="rect">
            <a:avLst/>
          </a:prstGeom>
          <a:noFill/>
        </p:spPr>
        <p:txBody>
          <a:bodyPr wrap="square" rtlCol="0">
            <a:spAutoFit/>
          </a:bodyPr>
          <a:lstStyle/>
          <a:p>
            <a:r>
              <a:rPr lang="en-US" sz="3200" dirty="0" smtClean="0">
                <a:solidFill>
                  <a:schemeClr val="accent6">
                    <a:lumMod val="75000"/>
                  </a:schemeClr>
                </a:solidFill>
              </a:rPr>
              <a:t>Jupiter</a:t>
            </a:r>
          </a:p>
          <a:p>
            <a:r>
              <a:rPr lang="en-US" sz="3200" dirty="0" smtClean="0">
                <a:solidFill>
                  <a:schemeClr val="accent6">
                    <a:lumMod val="75000"/>
                  </a:schemeClr>
                </a:solidFill>
              </a:rPr>
              <a:t>Venus</a:t>
            </a:r>
          </a:p>
          <a:p>
            <a:r>
              <a:rPr lang="en-US" sz="3200" dirty="0" smtClean="0">
                <a:solidFill>
                  <a:schemeClr val="accent6">
                    <a:lumMod val="75000"/>
                  </a:schemeClr>
                </a:solidFill>
              </a:rPr>
              <a:t>Earth</a:t>
            </a:r>
          </a:p>
          <a:p>
            <a:r>
              <a:rPr lang="en-US" sz="3200" dirty="0" smtClean="0">
                <a:solidFill>
                  <a:schemeClr val="accent6">
                    <a:lumMod val="75000"/>
                  </a:schemeClr>
                </a:solidFill>
              </a:rPr>
              <a:t>Neptune</a:t>
            </a:r>
          </a:p>
          <a:p>
            <a:r>
              <a:rPr lang="en-US" sz="3200" dirty="0" smtClean="0">
                <a:solidFill>
                  <a:schemeClr val="accent6">
                    <a:lumMod val="75000"/>
                  </a:schemeClr>
                </a:solidFill>
              </a:rPr>
              <a:t>Mercury</a:t>
            </a:r>
          </a:p>
          <a:p>
            <a:endParaRPr lang="en-US" dirty="0"/>
          </a:p>
        </p:txBody>
      </p:sp>
      <p:sp>
        <p:nvSpPr>
          <p:cNvPr id="7" name="TextBox 6"/>
          <p:cNvSpPr txBox="1"/>
          <p:nvPr/>
        </p:nvSpPr>
        <p:spPr>
          <a:xfrm>
            <a:off x="0" y="4876800"/>
            <a:ext cx="3276600" cy="1569660"/>
          </a:xfrm>
          <a:prstGeom prst="rect">
            <a:avLst/>
          </a:prstGeom>
          <a:noFill/>
        </p:spPr>
        <p:txBody>
          <a:bodyPr wrap="square" rtlCol="0">
            <a:spAutoFit/>
          </a:bodyPr>
          <a:lstStyle/>
          <a:p>
            <a:r>
              <a:rPr lang="en-US" sz="3200" dirty="0" smtClean="0">
                <a:solidFill>
                  <a:schemeClr val="bg1"/>
                </a:solidFill>
                <a:latin typeface="Bradley Hand ITC" pitchFamily="66" charset="0"/>
              </a:rPr>
              <a:t>Place the planets above in the Venn Diagram</a:t>
            </a:r>
            <a:endParaRPr lang="en-US" sz="3200" dirty="0">
              <a:solidFill>
                <a:schemeClr val="bg1"/>
              </a:solidFill>
              <a:latin typeface="Bradley Hand ITC" pitchFamily="66" charset="0"/>
            </a:endParaRPr>
          </a:p>
        </p:txBody>
      </p:sp>
      <p:sp>
        <p:nvSpPr>
          <p:cNvPr id="6" name="TextBox 5"/>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SC.8.E.5.7</a:t>
            </a:r>
            <a:endParaRPr lang="en-US" dirty="0">
              <a:solidFill>
                <a:schemeClr val="tx2">
                  <a:lumMod val="75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Gravity</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SC.8.E.5.4</a:t>
            </a:r>
            <a:endParaRPr lang="en-US" dirty="0">
              <a:solidFill>
                <a:schemeClr val="tx2">
                  <a:lumMod val="75000"/>
                </a:schemeClr>
              </a:solidFill>
            </a:endParaRPr>
          </a:p>
        </p:txBody>
      </p:sp>
      <p:pic>
        <p:nvPicPr>
          <p:cNvPr id="91138" name="Picture 2" descr="http://www.atlasoftheuniverse.com/nebulae/ngc2237.jpg"/>
          <p:cNvPicPr>
            <a:picLocks noChangeAspect="1" noChangeArrowheads="1"/>
          </p:cNvPicPr>
          <p:nvPr/>
        </p:nvPicPr>
        <p:blipFill>
          <a:blip r:embed="rId2" cstate="print"/>
          <a:srcRect/>
          <a:stretch>
            <a:fillRect/>
          </a:stretch>
        </p:blipFill>
        <p:spPr bwMode="auto">
          <a:xfrm>
            <a:off x="533400" y="1905000"/>
            <a:ext cx="2590800" cy="2266950"/>
          </a:xfrm>
          <a:prstGeom prst="rect">
            <a:avLst/>
          </a:prstGeom>
          <a:noFill/>
        </p:spPr>
      </p:pic>
      <p:pic>
        <p:nvPicPr>
          <p:cNvPr id="91140" name="Picture 4" descr="http://chandra.harvard.edu/graphics/resources/illustrations/solsys/solar_system_ill.jpg"/>
          <p:cNvPicPr>
            <a:picLocks noChangeAspect="1" noChangeArrowheads="1"/>
          </p:cNvPicPr>
          <p:nvPr/>
        </p:nvPicPr>
        <p:blipFill>
          <a:blip r:embed="rId3" cstate="print"/>
          <a:srcRect/>
          <a:stretch>
            <a:fillRect/>
          </a:stretch>
        </p:blipFill>
        <p:spPr bwMode="auto">
          <a:xfrm>
            <a:off x="5410200" y="1981200"/>
            <a:ext cx="3209925" cy="2073174"/>
          </a:xfrm>
          <a:prstGeom prst="rect">
            <a:avLst/>
          </a:prstGeom>
          <a:noFill/>
        </p:spPr>
      </p:pic>
      <p:sp>
        <p:nvSpPr>
          <p:cNvPr id="7" name="Right Arrow 6"/>
          <p:cNvSpPr/>
          <p:nvPr/>
        </p:nvSpPr>
        <p:spPr>
          <a:xfrm>
            <a:off x="3505200" y="2590800"/>
            <a:ext cx="1600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4800" y="5029200"/>
            <a:ext cx="85344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Explain the role that gravity had in creating the Sun, planets, stars, etc.</a:t>
            </a:r>
            <a:endParaRPr lang="en-US" sz="3200" dirty="0">
              <a:solidFill>
                <a:schemeClr val="bg1"/>
              </a:solidFill>
              <a:latin typeface="Bradley Hand ITC"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Nature of Science</a:t>
            </a:r>
            <a:endParaRPr lang="en-US" dirty="0"/>
          </a:p>
        </p:txBody>
      </p:sp>
      <p:sp>
        <p:nvSpPr>
          <p:cNvPr id="3" name="Subtitle 2"/>
          <p:cNvSpPr>
            <a:spLocks noGrp="1"/>
          </p:cNvSpPr>
          <p:nvPr>
            <p:ph type="subTitle" idx="1"/>
          </p:nvPr>
        </p:nvSpPr>
        <p:spPr/>
        <p:txBody>
          <a:bodyPr/>
          <a:lstStyle/>
          <a:p>
            <a:r>
              <a:rPr lang="en-US" dirty="0" smtClean="0"/>
              <a:t>Scientific Experimentation</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of the Solar System</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85800" y="1828800"/>
            <a:ext cx="3276600" cy="3088983"/>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r="4087"/>
          <a:stretch>
            <a:fillRect/>
          </a:stretch>
        </p:blipFill>
        <p:spPr bwMode="auto">
          <a:xfrm>
            <a:off x="5029200" y="1905000"/>
            <a:ext cx="3352800" cy="3043208"/>
          </a:xfrm>
          <a:prstGeom prst="rect">
            <a:avLst/>
          </a:prstGeom>
          <a:noFill/>
          <a:ln w="9525">
            <a:noFill/>
            <a:miter lim="800000"/>
            <a:headEnd/>
            <a:tailEnd/>
          </a:ln>
        </p:spPr>
      </p:pic>
      <p:sp>
        <p:nvSpPr>
          <p:cNvPr id="6" name="Rectangle 5"/>
          <p:cNvSpPr/>
          <p:nvPr/>
        </p:nvSpPr>
        <p:spPr>
          <a:xfrm>
            <a:off x="2057400" y="1066800"/>
            <a:ext cx="604653"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6400800" y="1143000"/>
            <a:ext cx="572593"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228600" y="5410200"/>
            <a:ext cx="8610600" cy="1200329"/>
          </a:xfrm>
          <a:prstGeom prst="rect">
            <a:avLst/>
          </a:prstGeom>
          <a:solidFill>
            <a:srgbClr val="006600"/>
          </a:solidFill>
        </p:spPr>
        <p:txBody>
          <a:bodyPr wrap="square" rtlCol="0">
            <a:spAutoFit/>
          </a:bodyPr>
          <a:lstStyle/>
          <a:p>
            <a:pPr algn="ctr"/>
            <a:r>
              <a:rPr lang="en-US" sz="3600" dirty="0" smtClean="0">
                <a:solidFill>
                  <a:schemeClr val="bg1"/>
                </a:solidFill>
                <a:latin typeface="Bradley Hand ITC" pitchFamily="66" charset="0"/>
              </a:rPr>
              <a:t>Label the models above as heliocentric or geocentric.  Explain your reasoning</a:t>
            </a:r>
            <a:endParaRPr lang="en-US" sz="3600" dirty="0">
              <a:solidFill>
                <a:schemeClr val="bg1"/>
              </a:solidFill>
              <a:latin typeface="Bradley Hand ITC" pitchFamily="66" charset="0"/>
            </a:endParaRPr>
          </a:p>
        </p:txBody>
      </p:sp>
      <p:sp>
        <p:nvSpPr>
          <p:cNvPr id="10" name="TextBox 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SC.8.E.5.8</a:t>
            </a:r>
            <a:endParaRPr lang="en-US" dirty="0">
              <a:solidFill>
                <a:schemeClr val="tx2">
                  <a:lumMod val="75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Earth-Moon-Sun</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600200"/>
            <a:ext cx="8839200" cy="4724400"/>
          </a:xfrm>
          <a:noFill/>
        </p:spPr>
        <p:txBody>
          <a:bodyPr>
            <a:normAutofit/>
          </a:bodyPr>
          <a:lstStyle/>
          <a:p>
            <a:r>
              <a:rPr lang="en-US" dirty="0" smtClean="0"/>
              <a:t>SC.8.E.5.9 : Students will explain the effect of astronomical bodies on each other including the Sun’s and the Moon’s effects on Earth</a:t>
            </a:r>
          </a:p>
          <a:p>
            <a:pPr>
              <a:buNone/>
            </a:pPr>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Seasons and Moon Phases</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hlinkClick r:id="rId3"/>
              </a:rPr>
              <a:t>Seasons and Moon Phases</a:t>
            </a:r>
            <a:endParaRPr lang="en-US" dirty="0" smtClean="0"/>
          </a:p>
          <a:p>
            <a:endParaRPr lang="en-US" dirty="0" smtClean="0"/>
          </a:p>
          <a:p>
            <a:r>
              <a:rPr lang="en-US" dirty="0" smtClean="0"/>
              <a:t>Think about: </a:t>
            </a:r>
          </a:p>
          <a:p>
            <a:pPr>
              <a:buNone/>
            </a:pPr>
            <a:r>
              <a:rPr lang="en-US" dirty="0" smtClean="0"/>
              <a:t>    -When it is Summer in England (UK), what season is it in Florida?</a:t>
            </a:r>
          </a:p>
          <a:p>
            <a:pPr>
              <a:buNone/>
            </a:pPr>
            <a:r>
              <a:rPr lang="en-US" dirty="0" smtClean="0"/>
              <a:t>    -How are the Earth, Moon, and Sun lined up when there is a new moon?</a:t>
            </a:r>
          </a:p>
          <a:p>
            <a:pPr>
              <a:buNone/>
            </a:pPr>
            <a:r>
              <a:rPr lang="en-US" dirty="0" smtClean="0"/>
              <a:t>    </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SC.8.E.5.9</a:t>
            </a:r>
            <a:endParaRPr lang="en-US" dirty="0">
              <a:solidFill>
                <a:schemeClr val="tx2">
                  <a:lumMod val="75000"/>
                </a:scheme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Eclipses</a:t>
            </a:r>
            <a:endParaRPr lang="en-US" dirty="0"/>
          </a:p>
        </p:txBody>
      </p:sp>
      <p:sp>
        <p:nvSpPr>
          <p:cNvPr id="3" name="Content Placeholder 2"/>
          <p:cNvSpPr>
            <a:spLocks noGrp="1"/>
          </p:cNvSpPr>
          <p:nvPr>
            <p:ph idx="1"/>
          </p:nvPr>
        </p:nvSpPr>
        <p:spPr/>
        <p:txBody>
          <a:bodyPr/>
          <a:lstStyle/>
          <a:p>
            <a:r>
              <a:rPr lang="en-US" dirty="0" smtClean="0">
                <a:hlinkClick r:id="rId3"/>
              </a:rPr>
              <a:t>Eclipses</a:t>
            </a:r>
            <a:endParaRPr lang="en-US" dirty="0" smtClean="0"/>
          </a:p>
          <a:p>
            <a:endParaRPr lang="en-US" dirty="0" smtClean="0"/>
          </a:p>
          <a:p>
            <a:r>
              <a:rPr lang="en-US" dirty="0" smtClean="0"/>
              <a:t>Think about:</a:t>
            </a:r>
          </a:p>
          <a:p>
            <a:pPr>
              <a:buNone/>
            </a:pPr>
            <a:r>
              <a:rPr lang="en-US" dirty="0" smtClean="0"/>
              <a:t>    Can more people see a Solar or Lunar eclipse? Explain your answer</a:t>
            </a:r>
          </a:p>
          <a:p>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SC.8.E.5.9</a:t>
            </a:r>
            <a:endParaRPr lang="en-US" dirty="0">
              <a:solidFill>
                <a:schemeClr val="tx2">
                  <a:lumMod val="75000"/>
                </a:scheme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Tides</a:t>
            </a:r>
            <a:endParaRPr lang="en-US" dirty="0"/>
          </a:p>
        </p:txBody>
      </p:sp>
      <p:sp>
        <p:nvSpPr>
          <p:cNvPr id="3" name="Content Placeholder 2"/>
          <p:cNvSpPr>
            <a:spLocks noGrp="1"/>
          </p:cNvSpPr>
          <p:nvPr>
            <p:ph idx="1"/>
          </p:nvPr>
        </p:nvSpPr>
        <p:spPr/>
        <p:txBody>
          <a:bodyPr/>
          <a:lstStyle/>
          <a:p>
            <a:r>
              <a:rPr lang="en-US" dirty="0" smtClean="0">
                <a:hlinkClick r:id="rId2"/>
              </a:rPr>
              <a:t>Tides</a:t>
            </a:r>
            <a:endParaRPr lang="en-US" dirty="0" smtClean="0"/>
          </a:p>
          <a:p>
            <a:endParaRPr lang="en-US" dirty="0" smtClean="0"/>
          </a:p>
          <a:p>
            <a:r>
              <a:rPr lang="en-US" dirty="0" smtClean="0"/>
              <a:t>Think about:</a:t>
            </a:r>
          </a:p>
          <a:p>
            <a:pPr>
              <a:buNone/>
            </a:pPr>
            <a:r>
              <a:rPr lang="en-US" dirty="0" smtClean="0"/>
              <a:t>    Why do opposite sides of the Earth have high tide at the same time?</a:t>
            </a:r>
          </a:p>
          <a:p>
            <a:endParaRPr lang="en-US" dirty="0" smtClean="0"/>
          </a:p>
          <a:p>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SC.8.E.5.9</a:t>
            </a:r>
            <a:endParaRPr lang="en-US" dirty="0">
              <a:solidFill>
                <a:schemeClr val="tx2">
                  <a:lumMod val="75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Earth’s Surface</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066800"/>
            <a:ext cx="8839200" cy="5257800"/>
          </a:xfrm>
          <a:solidFill>
            <a:srgbClr val="006600"/>
          </a:solidFill>
        </p:spPr>
        <p:txBody>
          <a:bodyPr>
            <a:normAutofit fontScale="85000" lnSpcReduction="10000"/>
          </a:bodyPr>
          <a:lstStyle/>
          <a:p>
            <a:r>
              <a:rPr lang="en-US" dirty="0" smtClean="0"/>
              <a:t>SC.7.E.6.2: Students will identify and describe steps of the rock cycle and relate them to surface and sub-surface events. </a:t>
            </a:r>
          </a:p>
          <a:p>
            <a:r>
              <a:rPr lang="en-US" dirty="0" smtClean="0"/>
              <a:t>SC.6.E.6.1: Students will describe and explain how Earth’s surface is built up and torn down through the processes of physical and chemical weathering, erosion, and deposition. </a:t>
            </a:r>
          </a:p>
          <a:p>
            <a:r>
              <a:rPr lang="en-US" dirty="0" smtClean="0"/>
              <a:t>SC.6.E.6.2: Students will identify different types of landforms commonly found on Earth. Students will describe similarities and differences among landforms found in Florida and those found outside of Florida. </a:t>
            </a:r>
          </a:p>
          <a:p>
            <a:r>
              <a:rPr lang="en-US" dirty="0" smtClean="0"/>
              <a:t>SC.7.E.6.6: Students will identify and describe the impact that humans have had on Earth.</a:t>
            </a:r>
          </a:p>
          <a:p>
            <a:pPr>
              <a:buNone/>
            </a:pPr>
            <a:endParaRPr lang="en-US"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 Cycle</a:t>
            </a:r>
            <a:endParaRPr lang="en-US" dirty="0"/>
          </a:p>
        </p:txBody>
      </p:sp>
      <p:sp>
        <p:nvSpPr>
          <p:cNvPr id="3" name="Content Placeholder 2"/>
          <p:cNvSpPr>
            <a:spLocks noGrp="1"/>
          </p:cNvSpPr>
          <p:nvPr>
            <p:ph idx="1"/>
          </p:nvPr>
        </p:nvSpPr>
        <p:spPr/>
        <p:txBody>
          <a:bodyPr/>
          <a:lstStyle/>
          <a:p>
            <a:r>
              <a:rPr lang="en-US" dirty="0" smtClean="0">
                <a:hlinkClick r:id="rId3"/>
              </a:rPr>
              <a:t>Rock Cycle</a:t>
            </a:r>
            <a:endParaRPr lang="en-US" dirty="0" smtClean="0"/>
          </a:p>
          <a:p>
            <a:endParaRPr lang="en-US" dirty="0" smtClean="0"/>
          </a:p>
          <a:p>
            <a:r>
              <a:rPr lang="en-US" dirty="0" smtClean="0"/>
              <a:t>Think about: </a:t>
            </a:r>
          </a:p>
          <a:p>
            <a:pPr>
              <a:buNone/>
            </a:pPr>
            <a:r>
              <a:rPr lang="en-US" dirty="0" smtClean="0"/>
              <a:t>    What are the processes that change rocks? Which ones happen on the surface and which ones happen below the surface of Earth?</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SC.7.E.6.2</a:t>
            </a:r>
            <a:endParaRPr lang="en-US" dirty="0">
              <a:solidFill>
                <a:schemeClr val="tx2">
                  <a:lumMod val="7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Weathering, Erosion, Deposition</a:t>
            </a:r>
            <a:endParaRPr lang="en-US" dirty="0"/>
          </a:p>
        </p:txBody>
      </p:sp>
      <p:pic>
        <p:nvPicPr>
          <p:cNvPr id="4098" name="Picture 2" descr="http://s0.geograph.org.uk/photos/07/40/074038_39b39f28.jpg"/>
          <p:cNvPicPr>
            <a:picLocks noChangeAspect="1" noChangeArrowheads="1"/>
          </p:cNvPicPr>
          <p:nvPr/>
        </p:nvPicPr>
        <p:blipFill>
          <a:blip r:embed="rId2" cstate="print"/>
          <a:srcRect/>
          <a:stretch>
            <a:fillRect/>
          </a:stretch>
        </p:blipFill>
        <p:spPr bwMode="auto">
          <a:xfrm>
            <a:off x="5867400" y="1600200"/>
            <a:ext cx="2971800" cy="2173129"/>
          </a:xfrm>
          <a:prstGeom prst="rect">
            <a:avLst/>
          </a:prstGeom>
          <a:noFill/>
        </p:spPr>
      </p:pic>
      <p:pic>
        <p:nvPicPr>
          <p:cNvPr id="4100" name="Picture 4" descr="http://asterweb.jpl.nasa.gov/gallery/images/hugli2.jpg"/>
          <p:cNvPicPr>
            <a:picLocks noChangeAspect="1" noChangeArrowheads="1"/>
          </p:cNvPicPr>
          <p:nvPr/>
        </p:nvPicPr>
        <p:blipFill>
          <a:blip r:embed="rId3" cstate="print"/>
          <a:srcRect/>
          <a:stretch>
            <a:fillRect/>
          </a:stretch>
        </p:blipFill>
        <p:spPr bwMode="auto">
          <a:xfrm>
            <a:off x="3505200" y="1447800"/>
            <a:ext cx="2047613" cy="2257425"/>
          </a:xfrm>
          <a:prstGeom prst="rect">
            <a:avLst/>
          </a:prstGeom>
          <a:noFill/>
        </p:spPr>
      </p:pic>
      <p:pic>
        <p:nvPicPr>
          <p:cNvPr id="4102" name="Picture 6" descr="http://hays.outcrop.org/images/weathering/press4e/figure-07-12.jpg"/>
          <p:cNvPicPr>
            <a:picLocks noChangeAspect="1" noChangeArrowheads="1"/>
          </p:cNvPicPr>
          <p:nvPr/>
        </p:nvPicPr>
        <p:blipFill>
          <a:blip r:embed="rId4" cstate="print"/>
          <a:srcRect/>
          <a:stretch>
            <a:fillRect/>
          </a:stretch>
        </p:blipFill>
        <p:spPr bwMode="auto">
          <a:xfrm>
            <a:off x="228600" y="1600200"/>
            <a:ext cx="3000818" cy="1809750"/>
          </a:xfrm>
          <a:prstGeom prst="rect">
            <a:avLst/>
          </a:prstGeom>
          <a:noFill/>
        </p:spPr>
      </p:pic>
      <p:sp>
        <p:nvSpPr>
          <p:cNvPr id="7" name="Rectangle 6"/>
          <p:cNvSpPr/>
          <p:nvPr/>
        </p:nvSpPr>
        <p:spPr>
          <a:xfrm>
            <a:off x="6248400" y="3886200"/>
            <a:ext cx="2305759"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Meandering Stream</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3886200" y="3810000"/>
            <a:ext cx="1356397"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River Delta</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152400" y="3581400"/>
            <a:ext cx="3306546"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Cracked Rock after Expansion</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TextBox 9"/>
          <p:cNvSpPr txBox="1"/>
          <p:nvPr/>
        </p:nvSpPr>
        <p:spPr>
          <a:xfrm>
            <a:off x="228600" y="4800600"/>
            <a:ext cx="8686800" cy="1384995"/>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Explain how water is changing the landscape in each image above.  Be sure to indicate whether the image shows weathering, erosion, or deposition</a:t>
            </a:r>
            <a:endParaRPr lang="en-US" sz="2800" dirty="0">
              <a:solidFill>
                <a:schemeClr val="bg1"/>
              </a:solidFill>
              <a:latin typeface="Bradley Hand ITC" pitchFamily="66" charset="0"/>
            </a:endParaRPr>
          </a:p>
        </p:txBody>
      </p:sp>
      <p:sp>
        <p:nvSpPr>
          <p:cNvPr id="11" name="TextBox 10"/>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SC.6.E.6.1</a:t>
            </a:r>
            <a:endParaRPr lang="en-US" dirty="0">
              <a:solidFill>
                <a:schemeClr val="tx2">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839200" cy="4648200"/>
          </a:xfrm>
          <a:solidFill>
            <a:srgbClr val="006600"/>
          </a:solidFill>
        </p:spPr>
        <p:txBody>
          <a:bodyPr>
            <a:normAutofit fontScale="85000" lnSpcReduction="20000"/>
          </a:bodyPr>
          <a:lstStyle/>
          <a:p>
            <a:r>
              <a:rPr lang="en-US" dirty="0"/>
              <a:t>SC.8.N.1.1 </a:t>
            </a:r>
            <a:r>
              <a:rPr lang="en-US" dirty="0" smtClean="0"/>
              <a:t>(SC.8.N.1.3, SC.6.N.1.1, SC.7.N.1.1): Students </a:t>
            </a:r>
            <a:r>
              <a:rPr lang="en-US" dirty="0"/>
              <a:t>will evaluate a scientific investigation using evidence of scientific thinking </a:t>
            </a:r>
            <a:r>
              <a:rPr lang="en-US" dirty="0" smtClean="0"/>
              <a:t>and </a:t>
            </a:r>
            <a:r>
              <a:rPr lang="en-US" dirty="0"/>
              <a:t>problem solving. Students will interpret </a:t>
            </a:r>
            <a:r>
              <a:rPr lang="en-US" dirty="0" smtClean="0"/>
              <a:t>and analyze </a:t>
            </a:r>
            <a:r>
              <a:rPr lang="en-US" dirty="0"/>
              <a:t>data to make predictions and/or defend conclusions. </a:t>
            </a:r>
            <a:endParaRPr lang="en-US" dirty="0" smtClean="0"/>
          </a:p>
          <a:p>
            <a:r>
              <a:rPr lang="en-US" dirty="0" smtClean="0"/>
              <a:t>SC.</a:t>
            </a:r>
            <a:r>
              <a:rPr lang="en-US" dirty="0"/>
              <a:t> </a:t>
            </a:r>
            <a:r>
              <a:rPr lang="en-US" dirty="0" smtClean="0"/>
              <a:t>7.N.1.3 (SC.6.N.1.3): </a:t>
            </a:r>
            <a:r>
              <a:rPr lang="en-US" dirty="0"/>
              <a:t>Students will distinguish between an experiment and other types of scientific investigations where variables cannot be controlled. </a:t>
            </a:r>
            <a:endParaRPr lang="en-US" dirty="0" smtClean="0"/>
          </a:p>
          <a:p>
            <a:r>
              <a:rPr lang="en-US" dirty="0" smtClean="0"/>
              <a:t>SC.</a:t>
            </a:r>
            <a:r>
              <a:rPr lang="en-US" dirty="0"/>
              <a:t> </a:t>
            </a:r>
            <a:r>
              <a:rPr lang="en-US" dirty="0" smtClean="0"/>
              <a:t>7.N.1.4: </a:t>
            </a:r>
            <a:r>
              <a:rPr lang="en-US" dirty="0"/>
              <a:t>Students will identify test variables (independent variables) </a:t>
            </a:r>
            <a:r>
              <a:rPr lang="en-US" dirty="0" smtClean="0"/>
              <a:t>and </a:t>
            </a:r>
            <a:r>
              <a:rPr lang="en-US" dirty="0"/>
              <a:t>outcome variables (dependent variables) in a given scientific investigation. </a:t>
            </a:r>
            <a:endParaRPr lang="en-US" dirty="0" smtClean="0"/>
          </a:p>
          <a:p>
            <a:r>
              <a:rPr lang="en-US" dirty="0" smtClean="0"/>
              <a:t>SC.</a:t>
            </a:r>
            <a:r>
              <a:rPr lang="en-US" dirty="0"/>
              <a:t> </a:t>
            </a:r>
            <a:r>
              <a:rPr lang="en-US" dirty="0" smtClean="0"/>
              <a:t>8.N.1.4: </a:t>
            </a:r>
            <a:r>
              <a:rPr lang="en-US" dirty="0"/>
              <a:t>Students will explain how hypotheses are valuable.</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Landforms</a:t>
            </a:r>
            <a:endParaRPr lang="en-US" dirty="0"/>
          </a:p>
        </p:txBody>
      </p:sp>
      <p:pic>
        <p:nvPicPr>
          <p:cNvPr id="9218" name="Picture 2" descr="http://www.visitbenzie.com/images/resized/Dunes-and-Lake-Michigan.JPG"/>
          <p:cNvPicPr>
            <a:picLocks noChangeAspect="1" noChangeArrowheads="1"/>
          </p:cNvPicPr>
          <p:nvPr/>
        </p:nvPicPr>
        <p:blipFill>
          <a:blip r:embed="rId2" cstate="print"/>
          <a:srcRect/>
          <a:stretch>
            <a:fillRect/>
          </a:stretch>
        </p:blipFill>
        <p:spPr bwMode="auto">
          <a:xfrm>
            <a:off x="304800" y="1752600"/>
            <a:ext cx="2619375" cy="1962150"/>
          </a:xfrm>
          <a:prstGeom prst="rect">
            <a:avLst/>
          </a:prstGeom>
          <a:noFill/>
        </p:spPr>
      </p:pic>
      <p:pic>
        <p:nvPicPr>
          <p:cNvPr id="9220" name="Picture 4" descr="http://kickessnow.files.wordpress.com/2011/10/mississippi-delta-gulf-oil-fresh-water-flush_21641_600x450.jpg"/>
          <p:cNvPicPr>
            <a:picLocks noChangeAspect="1" noChangeArrowheads="1"/>
          </p:cNvPicPr>
          <p:nvPr/>
        </p:nvPicPr>
        <p:blipFill>
          <a:blip r:embed="rId3" cstate="print"/>
          <a:srcRect/>
          <a:stretch>
            <a:fillRect/>
          </a:stretch>
        </p:blipFill>
        <p:spPr bwMode="auto">
          <a:xfrm>
            <a:off x="3657600" y="1676400"/>
            <a:ext cx="2057399" cy="2085778"/>
          </a:xfrm>
          <a:prstGeom prst="rect">
            <a:avLst/>
          </a:prstGeom>
          <a:noFill/>
        </p:spPr>
      </p:pic>
      <p:pic>
        <p:nvPicPr>
          <p:cNvPr id="9222" name="Picture 6" descr="http://0.tqn.com/d/geology/1/0/9/X/1/sinkhole.jpg"/>
          <p:cNvPicPr>
            <a:picLocks noChangeAspect="1" noChangeArrowheads="1"/>
          </p:cNvPicPr>
          <p:nvPr/>
        </p:nvPicPr>
        <p:blipFill>
          <a:blip r:embed="rId4" cstate="print"/>
          <a:srcRect/>
          <a:stretch>
            <a:fillRect/>
          </a:stretch>
        </p:blipFill>
        <p:spPr bwMode="auto">
          <a:xfrm>
            <a:off x="6553200" y="1676400"/>
            <a:ext cx="2209800" cy="2024177"/>
          </a:xfrm>
          <a:prstGeom prst="rect">
            <a:avLst/>
          </a:prstGeom>
          <a:noFill/>
        </p:spPr>
      </p:pic>
      <p:sp>
        <p:nvSpPr>
          <p:cNvPr id="7" name="TextBox 6"/>
          <p:cNvSpPr txBox="1"/>
          <p:nvPr/>
        </p:nvSpPr>
        <p:spPr>
          <a:xfrm>
            <a:off x="228600" y="4572000"/>
            <a:ext cx="86106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Label the images above as either a </a:t>
            </a:r>
            <a:r>
              <a:rPr lang="en-US" sz="3200" u="sng" dirty="0" smtClean="0">
                <a:solidFill>
                  <a:schemeClr val="bg1"/>
                </a:solidFill>
                <a:latin typeface="Bradley Hand ITC" pitchFamily="66" charset="0"/>
              </a:rPr>
              <a:t>dune</a:t>
            </a:r>
            <a:r>
              <a:rPr lang="en-US" sz="3200" dirty="0" smtClean="0">
                <a:solidFill>
                  <a:schemeClr val="bg1"/>
                </a:solidFill>
                <a:latin typeface="Bradley Hand ITC" pitchFamily="66" charset="0"/>
              </a:rPr>
              <a:t>, </a:t>
            </a:r>
            <a:r>
              <a:rPr lang="en-US" sz="3200" u="sng" dirty="0" smtClean="0">
                <a:solidFill>
                  <a:schemeClr val="bg1"/>
                </a:solidFill>
                <a:latin typeface="Bradley Hand ITC" pitchFamily="66" charset="0"/>
              </a:rPr>
              <a:t>delt</a:t>
            </a:r>
            <a:r>
              <a:rPr lang="en-US" sz="3200" dirty="0" smtClean="0">
                <a:solidFill>
                  <a:schemeClr val="bg1"/>
                </a:solidFill>
                <a:latin typeface="Bradley Hand ITC" pitchFamily="66" charset="0"/>
              </a:rPr>
              <a:t>a, or </a:t>
            </a:r>
            <a:r>
              <a:rPr lang="en-US" sz="3200" u="sng" dirty="0" smtClean="0">
                <a:solidFill>
                  <a:schemeClr val="bg1"/>
                </a:solidFill>
                <a:latin typeface="Bradley Hand ITC" pitchFamily="66" charset="0"/>
              </a:rPr>
              <a:t>sinkhole</a:t>
            </a:r>
            <a:r>
              <a:rPr lang="en-US" sz="3200" dirty="0" smtClean="0">
                <a:solidFill>
                  <a:schemeClr val="bg1"/>
                </a:solidFill>
                <a:latin typeface="Bradley Hand ITC" pitchFamily="66" charset="0"/>
              </a:rPr>
              <a:t>.  Which of these features can be found in Florida?</a:t>
            </a:r>
            <a:endParaRPr lang="en-US" sz="3200" dirty="0">
              <a:solidFill>
                <a:schemeClr val="bg1"/>
              </a:solidFill>
              <a:latin typeface="Bradley Hand ITC" pitchFamily="66" charset="0"/>
            </a:endParaRPr>
          </a:p>
        </p:txBody>
      </p:sp>
      <p:sp>
        <p:nvSpPr>
          <p:cNvPr id="8" name="TextBox 7"/>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SC.6.E.6.2</a:t>
            </a:r>
            <a:endParaRPr lang="en-US" dirty="0">
              <a:solidFill>
                <a:schemeClr val="tx2">
                  <a:lumMod val="75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a:t>
            </a:r>
            <a:endParaRPr lang="en-US" dirty="0"/>
          </a:p>
        </p:txBody>
      </p:sp>
      <p:pic>
        <p:nvPicPr>
          <p:cNvPr id="8194" name="Picture 2" descr="http://static.ddmcdn.com/gif/deforestation-2.jpg"/>
          <p:cNvPicPr>
            <a:picLocks noChangeAspect="1" noChangeArrowheads="1"/>
          </p:cNvPicPr>
          <p:nvPr/>
        </p:nvPicPr>
        <p:blipFill>
          <a:blip r:embed="rId2" cstate="print"/>
          <a:srcRect/>
          <a:stretch>
            <a:fillRect/>
          </a:stretch>
        </p:blipFill>
        <p:spPr bwMode="auto">
          <a:xfrm>
            <a:off x="381000" y="1524000"/>
            <a:ext cx="3810000" cy="2533651"/>
          </a:xfrm>
          <a:prstGeom prst="rect">
            <a:avLst/>
          </a:prstGeom>
          <a:noFill/>
        </p:spPr>
      </p:pic>
      <p:pic>
        <p:nvPicPr>
          <p:cNvPr id="8198" name="Picture 6" descr="http://www.oilspilllawsuit.net/wp-content/themes/thesis_17/custom/rotator/spill_1.jpg"/>
          <p:cNvPicPr>
            <a:picLocks noChangeAspect="1" noChangeArrowheads="1"/>
          </p:cNvPicPr>
          <p:nvPr/>
        </p:nvPicPr>
        <p:blipFill>
          <a:blip r:embed="rId3" cstate="print"/>
          <a:srcRect/>
          <a:stretch>
            <a:fillRect/>
          </a:stretch>
        </p:blipFill>
        <p:spPr bwMode="auto">
          <a:xfrm>
            <a:off x="5029200" y="1524000"/>
            <a:ext cx="3733800" cy="2514600"/>
          </a:xfrm>
          <a:prstGeom prst="rect">
            <a:avLst/>
          </a:prstGeom>
          <a:noFill/>
        </p:spPr>
      </p:pic>
      <p:sp>
        <p:nvSpPr>
          <p:cNvPr id="7" name="TextBox 6"/>
          <p:cNvSpPr txBox="1"/>
          <p:nvPr/>
        </p:nvSpPr>
        <p:spPr>
          <a:xfrm>
            <a:off x="304800" y="5105400"/>
            <a:ext cx="86106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Describe what effect the human activities shown above will have on the Earth </a:t>
            </a:r>
            <a:endParaRPr lang="en-US" sz="3200" dirty="0">
              <a:solidFill>
                <a:schemeClr val="bg1"/>
              </a:solidFill>
              <a:latin typeface="Bradley Hand ITC" pitchFamily="66" charset="0"/>
            </a:endParaRPr>
          </a:p>
        </p:txBody>
      </p:sp>
      <p:sp>
        <p:nvSpPr>
          <p:cNvPr id="8" name="TextBox 7"/>
          <p:cNvSpPr txBox="1"/>
          <p:nvPr/>
        </p:nvSpPr>
        <p:spPr>
          <a:xfrm>
            <a:off x="1143000" y="4191000"/>
            <a:ext cx="2362200" cy="369332"/>
          </a:xfrm>
          <a:prstGeom prst="rect">
            <a:avLst/>
          </a:prstGeom>
          <a:noFill/>
        </p:spPr>
        <p:txBody>
          <a:bodyPr wrap="square" rtlCol="0">
            <a:spAutoFit/>
          </a:bodyPr>
          <a:lstStyle/>
          <a:p>
            <a:pPr algn="ctr"/>
            <a:r>
              <a:rPr lang="en-US" dirty="0" smtClean="0">
                <a:solidFill>
                  <a:schemeClr val="accent2">
                    <a:lumMod val="50000"/>
                  </a:schemeClr>
                </a:solidFill>
              </a:rPr>
              <a:t>Cutting down Forests</a:t>
            </a:r>
            <a:endParaRPr lang="en-US" dirty="0">
              <a:solidFill>
                <a:schemeClr val="accent2">
                  <a:lumMod val="50000"/>
                </a:schemeClr>
              </a:solidFill>
            </a:endParaRPr>
          </a:p>
        </p:txBody>
      </p:sp>
      <p:sp>
        <p:nvSpPr>
          <p:cNvPr id="9" name="TextBox 8"/>
          <p:cNvSpPr txBox="1"/>
          <p:nvPr/>
        </p:nvSpPr>
        <p:spPr>
          <a:xfrm>
            <a:off x="6019800" y="4191000"/>
            <a:ext cx="1828800" cy="369332"/>
          </a:xfrm>
          <a:prstGeom prst="rect">
            <a:avLst/>
          </a:prstGeom>
          <a:noFill/>
        </p:spPr>
        <p:txBody>
          <a:bodyPr wrap="square" rtlCol="0">
            <a:spAutoFit/>
          </a:bodyPr>
          <a:lstStyle/>
          <a:p>
            <a:pPr algn="ctr"/>
            <a:r>
              <a:rPr lang="en-US" dirty="0" smtClean="0">
                <a:solidFill>
                  <a:schemeClr val="accent2">
                    <a:lumMod val="50000"/>
                  </a:schemeClr>
                </a:solidFill>
              </a:rPr>
              <a:t>Oil Spill</a:t>
            </a:r>
            <a:endParaRPr lang="en-US" dirty="0">
              <a:solidFill>
                <a:schemeClr val="accent2">
                  <a:lumMod val="50000"/>
                </a:schemeClr>
              </a:solidFill>
            </a:endParaRPr>
          </a:p>
        </p:txBody>
      </p:sp>
      <p:sp>
        <p:nvSpPr>
          <p:cNvPr id="10" name="TextBox 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SC.7.E.6.6</a:t>
            </a:r>
            <a:endParaRPr lang="en-US" dirty="0">
              <a:solidFill>
                <a:schemeClr val="tx2">
                  <a:lumMod val="75000"/>
                </a:schemeClr>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Geologic Time</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447800"/>
            <a:ext cx="8839200" cy="4876800"/>
          </a:xfrm>
          <a:noFill/>
        </p:spPr>
        <p:txBody>
          <a:bodyPr>
            <a:normAutofit/>
          </a:bodyPr>
          <a:lstStyle/>
          <a:p>
            <a:r>
              <a:rPr lang="en-US" dirty="0" smtClean="0"/>
              <a:t>SC.7.E.6.4: Students will identify examples of and explain physical evidence that supports scientific theories that Earth has evolved over geologic time due to natural processes. </a:t>
            </a:r>
          </a:p>
          <a:p>
            <a:r>
              <a:rPr lang="en-US" dirty="0" smtClean="0"/>
              <a:t>SC.7.E.6.3: Students will identify and describe current scientific methods for measuring the age of Earth and its parts.</a:t>
            </a:r>
          </a:p>
          <a:p>
            <a:pPr>
              <a:buNone/>
            </a:pPr>
            <a:endParaRPr lang="en-US"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944562"/>
          </a:xfrm>
        </p:spPr>
        <p:txBody>
          <a:bodyPr/>
          <a:lstStyle/>
          <a:p>
            <a:r>
              <a:rPr lang="en-US" dirty="0" smtClean="0"/>
              <a:t>Geologic Time</a:t>
            </a:r>
            <a:endParaRPr lang="en-US" dirty="0"/>
          </a:p>
        </p:txBody>
      </p:sp>
      <p:sp>
        <p:nvSpPr>
          <p:cNvPr id="12" name="TextBox 11"/>
          <p:cNvSpPr txBox="1"/>
          <p:nvPr/>
        </p:nvSpPr>
        <p:spPr>
          <a:xfrm>
            <a:off x="228600" y="5029200"/>
            <a:ext cx="8534400" cy="1077218"/>
          </a:xfrm>
          <a:prstGeom prst="rect">
            <a:avLst/>
          </a:prstGeom>
          <a:solidFill>
            <a:srgbClr val="006600"/>
          </a:solidFill>
        </p:spPr>
        <p:txBody>
          <a:bodyPr wrap="square" rtlCol="0">
            <a:spAutoFit/>
          </a:bodyPr>
          <a:lstStyle/>
          <a:p>
            <a:r>
              <a:rPr lang="en-US" sz="3200" dirty="0" smtClean="0">
                <a:solidFill>
                  <a:schemeClr val="bg1"/>
                </a:solidFill>
                <a:latin typeface="Bradley Hand ITC" pitchFamily="66" charset="0"/>
              </a:rPr>
              <a:t>Explain how the images above are examples of evidence of Earth’s surface changing over time.</a:t>
            </a:r>
            <a:endParaRPr lang="en-US" sz="3200" dirty="0">
              <a:solidFill>
                <a:schemeClr val="bg1"/>
              </a:solidFill>
              <a:latin typeface="Bradley Hand ITC" pitchFamily="66" charset="0"/>
            </a:endParaRPr>
          </a:p>
        </p:txBody>
      </p:sp>
      <p:pic>
        <p:nvPicPr>
          <p:cNvPr id="5122" name="Picture 2" descr="http://www.crystalinks.com/volcano_hawaii511.jpg"/>
          <p:cNvPicPr>
            <a:picLocks noChangeAspect="1" noChangeArrowheads="1"/>
          </p:cNvPicPr>
          <p:nvPr/>
        </p:nvPicPr>
        <p:blipFill>
          <a:blip r:embed="rId3" cstate="print"/>
          <a:srcRect/>
          <a:stretch>
            <a:fillRect/>
          </a:stretch>
        </p:blipFill>
        <p:spPr bwMode="auto">
          <a:xfrm>
            <a:off x="152400" y="1447800"/>
            <a:ext cx="2819400" cy="1877342"/>
          </a:xfrm>
          <a:prstGeom prst="rect">
            <a:avLst/>
          </a:prstGeom>
          <a:noFill/>
        </p:spPr>
      </p:pic>
      <p:pic>
        <p:nvPicPr>
          <p:cNvPr id="5124" name="Picture 4" descr="http://www.ulurudaytours.com.au/uploads/slideshow/slideshow-1/ayers_rock_day_tours.jpg"/>
          <p:cNvPicPr>
            <a:picLocks noChangeAspect="1" noChangeArrowheads="1"/>
          </p:cNvPicPr>
          <p:nvPr/>
        </p:nvPicPr>
        <p:blipFill>
          <a:blip r:embed="rId4" cstate="print"/>
          <a:srcRect l="20513" t="6723" r="4895" b="17087"/>
          <a:stretch>
            <a:fillRect/>
          </a:stretch>
        </p:blipFill>
        <p:spPr bwMode="auto">
          <a:xfrm>
            <a:off x="3124200" y="2895600"/>
            <a:ext cx="3200400" cy="1360170"/>
          </a:xfrm>
          <a:prstGeom prst="rect">
            <a:avLst/>
          </a:prstGeom>
          <a:noFill/>
        </p:spPr>
      </p:pic>
      <p:pic>
        <p:nvPicPr>
          <p:cNvPr id="5126" name="Picture 6" descr="http://images.nationalgeographic.com/wpf/media-live/photos/000/294/cache/badwater-basin-california_29405_990x742.jpg"/>
          <p:cNvPicPr>
            <a:picLocks noChangeAspect="1" noChangeArrowheads="1"/>
          </p:cNvPicPr>
          <p:nvPr/>
        </p:nvPicPr>
        <p:blipFill>
          <a:blip r:embed="rId5" cstate="print"/>
          <a:srcRect/>
          <a:stretch>
            <a:fillRect/>
          </a:stretch>
        </p:blipFill>
        <p:spPr bwMode="auto">
          <a:xfrm>
            <a:off x="6477000" y="1524000"/>
            <a:ext cx="2514600" cy="1812702"/>
          </a:xfrm>
          <a:prstGeom prst="rect">
            <a:avLst/>
          </a:prstGeom>
          <a:noFill/>
        </p:spPr>
      </p:pic>
      <p:sp>
        <p:nvSpPr>
          <p:cNvPr id="19" name="TextBox 18"/>
          <p:cNvSpPr txBox="1"/>
          <p:nvPr/>
        </p:nvSpPr>
        <p:spPr>
          <a:xfrm>
            <a:off x="609600" y="3505200"/>
            <a:ext cx="1828800" cy="369332"/>
          </a:xfrm>
          <a:prstGeom prst="rect">
            <a:avLst/>
          </a:prstGeom>
          <a:noFill/>
        </p:spPr>
        <p:txBody>
          <a:bodyPr wrap="square" rtlCol="0">
            <a:spAutoFit/>
          </a:bodyPr>
          <a:lstStyle/>
          <a:p>
            <a:r>
              <a:rPr lang="en-US" dirty="0" smtClean="0">
                <a:solidFill>
                  <a:schemeClr val="accent2">
                    <a:lumMod val="50000"/>
                  </a:schemeClr>
                </a:solidFill>
              </a:rPr>
              <a:t>Volcanic Eruption</a:t>
            </a:r>
            <a:endParaRPr lang="en-US" dirty="0">
              <a:solidFill>
                <a:schemeClr val="accent2">
                  <a:lumMod val="50000"/>
                </a:schemeClr>
              </a:solidFill>
            </a:endParaRPr>
          </a:p>
        </p:txBody>
      </p:sp>
      <p:sp>
        <p:nvSpPr>
          <p:cNvPr id="20" name="TextBox 19"/>
          <p:cNvSpPr txBox="1"/>
          <p:nvPr/>
        </p:nvSpPr>
        <p:spPr>
          <a:xfrm>
            <a:off x="3276600" y="4343400"/>
            <a:ext cx="2895600" cy="369332"/>
          </a:xfrm>
          <a:prstGeom prst="rect">
            <a:avLst/>
          </a:prstGeom>
          <a:noFill/>
        </p:spPr>
        <p:txBody>
          <a:bodyPr wrap="square" rtlCol="0">
            <a:spAutoFit/>
          </a:bodyPr>
          <a:lstStyle/>
          <a:p>
            <a:pPr algn="ctr"/>
            <a:r>
              <a:rPr lang="en-US" dirty="0" smtClean="0">
                <a:solidFill>
                  <a:schemeClr val="accent2">
                    <a:lumMod val="50000"/>
                  </a:schemeClr>
                </a:solidFill>
              </a:rPr>
              <a:t>Eroded Mountain Range</a:t>
            </a:r>
            <a:endParaRPr lang="en-US" dirty="0">
              <a:solidFill>
                <a:schemeClr val="accent2">
                  <a:lumMod val="50000"/>
                </a:schemeClr>
              </a:solidFill>
            </a:endParaRPr>
          </a:p>
        </p:txBody>
      </p:sp>
      <p:sp>
        <p:nvSpPr>
          <p:cNvPr id="21" name="TextBox 20"/>
          <p:cNvSpPr txBox="1"/>
          <p:nvPr/>
        </p:nvSpPr>
        <p:spPr>
          <a:xfrm>
            <a:off x="6858000" y="3429000"/>
            <a:ext cx="1828800" cy="369332"/>
          </a:xfrm>
          <a:prstGeom prst="rect">
            <a:avLst/>
          </a:prstGeom>
          <a:noFill/>
        </p:spPr>
        <p:txBody>
          <a:bodyPr wrap="square" rtlCol="0">
            <a:spAutoFit/>
          </a:bodyPr>
          <a:lstStyle/>
          <a:p>
            <a:pPr algn="ctr"/>
            <a:r>
              <a:rPr lang="en-US" dirty="0" smtClean="0">
                <a:solidFill>
                  <a:schemeClr val="accent2">
                    <a:lumMod val="50000"/>
                  </a:schemeClr>
                </a:solidFill>
              </a:rPr>
              <a:t>Dry Sea Bed</a:t>
            </a:r>
            <a:endParaRPr lang="en-US" dirty="0">
              <a:solidFill>
                <a:schemeClr val="accent2">
                  <a:lumMod val="50000"/>
                </a:schemeClr>
              </a:solidFill>
            </a:endParaRPr>
          </a:p>
        </p:txBody>
      </p:sp>
      <p:sp>
        <p:nvSpPr>
          <p:cNvPr id="22" name="TextBox 21"/>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SC.7.E.6.4</a:t>
            </a:r>
            <a:endParaRPr lang="en-US" dirty="0">
              <a:solidFill>
                <a:schemeClr val="tx2">
                  <a:lumMod val="75000"/>
                </a:schemeClr>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44562"/>
          </a:xfrm>
        </p:spPr>
        <p:txBody>
          <a:bodyPr/>
          <a:lstStyle/>
          <a:p>
            <a:r>
              <a:rPr lang="en-US" dirty="0" smtClean="0"/>
              <a:t>Measuring Age of Earth</a:t>
            </a:r>
            <a:endParaRPr lang="en-US" dirty="0"/>
          </a:p>
        </p:txBody>
      </p:sp>
      <p:sp>
        <p:nvSpPr>
          <p:cNvPr id="4" name="Rectangle 3"/>
          <p:cNvSpPr/>
          <p:nvPr/>
        </p:nvSpPr>
        <p:spPr>
          <a:xfrm>
            <a:off x="2438400" y="1295400"/>
            <a:ext cx="4191000" cy="1066800"/>
          </a:xfrm>
          <a:prstGeom prst="rect">
            <a:avLst/>
          </a:prstGeom>
          <a:solidFill>
            <a:srgbClr val="FDC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38400" y="2362200"/>
            <a:ext cx="4191000" cy="1066800"/>
          </a:xfrm>
          <a:prstGeom prst="rect">
            <a:avLst/>
          </a:prstGeom>
          <a:solidFill>
            <a:srgbClr val="FF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38400" y="3429000"/>
            <a:ext cx="4191000" cy="1066800"/>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610" name="Picture 2" descr="http://orerockon.com/diplomystus_dentatus.png"/>
          <p:cNvPicPr>
            <a:picLocks noChangeAspect="1" noChangeArrowheads="1"/>
          </p:cNvPicPr>
          <p:nvPr/>
        </p:nvPicPr>
        <p:blipFill>
          <a:blip r:embed="rId4" cstate="print"/>
          <a:srcRect/>
          <a:stretch>
            <a:fillRect/>
          </a:stretch>
        </p:blipFill>
        <p:spPr bwMode="auto">
          <a:xfrm>
            <a:off x="3733800" y="2438400"/>
            <a:ext cx="2057400" cy="954718"/>
          </a:xfrm>
          <a:prstGeom prst="rect">
            <a:avLst/>
          </a:prstGeom>
          <a:noFill/>
        </p:spPr>
      </p:pic>
      <p:pic>
        <p:nvPicPr>
          <p:cNvPr id="68620" name="Picture 12" descr="http://t3.gstatic.com/images?q=tbn:ANd9GcRkX9MeVI0L2bwxB00ZWF22fTRDj_F7poWkoVQouBfFjmBlXXHn4KpYNJ8s"/>
          <p:cNvPicPr>
            <a:picLocks noChangeAspect="1" noChangeArrowheads="1"/>
          </p:cNvPicPr>
          <p:nvPr/>
        </p:nvPicPr>
        <p:blipFill>
          <a:blip r:embed="rId5" cstate="print"/>
          <a:srcRect/>
          <a:stretch>
            <a:fillRect/>
          </a:stretch>
        </p:blipFill>
        <p:spPr bwMode="auto">
          <a:xfrm rot="16200000">
            <a:off x="4043363" y="757237"/>
            <a:ext cx="1066800" cy="2143125"/>
          </a:xfrm>
          <a:prstGeom prst="rect">
            <a:avLst/>
          </a:prstGeom>
          <a:ln>
            <a:noFill/>
          </a:ln>
          <a:effectLst>
            <a:softEdge rad="112500"/>
          </a:effectLst>
        </p:spPr>
      </p:pic>
      <p:pic>
        <p:nvPicPr>
          <p:cNvPr id="68624" name="Picture 16" descr="http://chestofbooks.com/reference/Home-Cyclopedia-Of-General-Information/images/AMERICAN-MASTODON-FOSSIL.jpg"/>
          <p:cNvPicPr>
            <a:picLocks noChangeAspect="1" noChangeArrowheads="1"/>
          </p:cNvPicPr>
          <p:nvPr/>
        </p:nvPicPr>
        <p:blipFill>
          <a:blip r:embed="rId6" cstate="print"/>
          <a:srcRect/>
          <a:stretch>
            <a:fillRect/>
          </a:stretch>
        </p:blipFill>
        <p:spPr bwMode="auto">
          <a:xfrm>
            <a:off x="3886200" y="3429000"/>
            <a:ext cx="1371600" cy="1066801"/>
          </a:xfrm>
          <a:prstGeom prst="rect">
            <a:avLst/>
          </a:prstGeom>
          <a:noFill/>
        </p:spPr>
      </p:pic>
      <p:sp>
        <p:nvSpPr>
          <p:cNvPr id="12" name="TextBox 11"/>
          <p:cNvSpPr txBox="1"/>
          <p:nvPr/>
        </p:nvSpPr>
        <p:spPr>
          <a:xfrm>
            <a:off x="381000" y="4953000"/>
            <a:ext cx="8534400" cy="1569660"/>
          </a:xfrm>
          <a:prstGeom prst="rect">
            <a:avLst/>
          </a:prstGeom>
          <a:solidFill>
            <a:srgbClr val="006600"/>
          </a:solidFill>
        </p:spPr>
        <p:txBody>
          <a:bodyPr wrap="square" rtlCol="0">
            <a:spAutoFit/>
          </a:bodyPr>
          <a:lstStyle/>
          <a:p>
            <a:r>
              <a:rPr lang="en-US" sz="3200" dirty="0" smtClean="0">
                <a:solidFill>
                  <a:schemeClr val="bg1"/>
                </a:solidFill>
                <a:latin typeface="Bradley Hand ITC" pitchFamily="66" charset="0"/>
              </a:rPr>
              <a:t>Which organism shown above is the oldest?  How do you know? Is there a method that could be used to find their ages more precisely?</a:t>
            </a:r>
            <a:endParaRPr lang="en-US" sz="3200" dirty="0">
              <a:solidFill>
                <a:schemeClr val="bg1"/>
              </a:solidFill>
              <a:latin typeface="Bradley Hand ITC" pitchFamily="66" charset="0"/>
            </a:endParaRPr>
          </a:p>
        </p:txBody>
      </p:sp>
      <p:sp>
        <p:nvSpPr>
          <p:cNvPr id="13" name="Rectangle 12"/>
          <p:cNvSpPr/>
          <p:nvPr/>
        </p:nvSpPr>
        <p:spPr>
          <a:xfrm>
            <a:off x="2590800" y="13716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Rectangle 13"/>
          <p:cNvSpPr/>
          <p:nvPr/>
        </p:nvSpPr>
        <p:spPr>
          <a:xfrm>
            <a:off x="2590800" y="2438400"/>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Rectangle 14"/>
          <p:cNvSpPr/>
          <p:nvPr/>
        </p:nvSpPr>
        <p:spPr>
          <a:xfrm>
            <a:off x="2590800" y="3505200"/>
            <a:ext cx="551754"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TextBox 15"/>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SC.7.E.6.3</a:t>
            </a:r>
            <a:endParaRPr lang="en-US" dirty="0">
              <a:solidFill>
                <a:schemeClr val="tx2">
                  <a:lumMod val="75000"/>
                </a:schemeClr>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Plate Tectonics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447800"/>
            <a:ext cx="8839200" cy="4876800"/>
          </a:xfrm>
          <a:noFill/>
        </p:spPr>
        <p:txBody>
          <a:bodyPr>
            <a:normAutofit/>
          </a:bodyPr>
          <a:lstStyle/>
          <a:p>
            <a:r>
              <a:rPr lang="en-US" dirty="0" smtClean="0"/>
              <a:t>SC.7.E.6.5 (SC.7.E.6.7): Students will describe the scientific theory of plate tectonics and how the movement of Earth’s crustal plates and the flow of heat and material cause various geologic events to occur. </a:t>
            </a:r>
          </a:p>
          <a:p>
            <a:r>
              <a:rPr lang="en-US" dirty="0" smtClean="0"/>
              <a:t>SC.7.E.6.1: Students will identify and/or describe the layers of Earth</a:t>
            </a:r>
          </a:p>
          <a:p>
            <a:pPr>
              <a:buNone/>
            </a:pPr>
            <a:endParaRPr lang="en-US"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Tectonics</a:t>
            </a:r>
            <a:endParaRPr lang="en-US" dirty="0"/>
          </a:p>
        </p:txBody>
      </p:sp>
      <p:sp>
        <p:nvSpPr>
          <p:cNvPr id="3" name="Content Placeholder 2"/>
          <p:cNvSpPr>
            <a:spLocks noGrp="1"/>
          </p:cNvSpPr>
          <p:nvPr>
            <p:ph idx="1"/>
          </p:nvPr>
        </p:nvSpPr>
        <p:spPr/>
        <p:txBody>
          <a:bodyPr/>
          <a:lstStyle/>
          <a:p>
            <a:r>
              <a:rPr lang="en-US" dirty="0" smtClean="0">
                <a:hlinkClick r:id="rId2"/>
              </a:rPr>
              <a:t>Dynamic Earth</a:t>
            </a:r>
            <a:endParaRPr lang="en-US" dirty="0" smtClean="0"/>
          </a:p>
          <a:p>
            <a:endParaRPr lang="en-US" dirty="0" smtClean="0"/>
          </a:p>
          <a:p>
            <a:r>
              <a:rPr lang="en-US" dirty="0" smtClean="0"/>
              <a:t>Think about: </a:t>
            </a:r>
          </a:p>
          <a:p>
            <a:pPr>
              <a:buNone/>
            </a:pPr>
            <a:r>
              <a:rPr lang="en-US" dirty="0" smtClean="0"/>
              <a:t>    How can volcanoes be created by either colliding or separating boundaries? </a:t>
            </a:r>
            <a:endParaRPr lang="en-US" dirty="0"/>
          </a:p>
        </p:txBody>
      </p:sp>
      <p:sp>
        <p:nvSpPr>
          <p:cNvPr id="4" name="TextBox 3"/>
          <p:cNvSpPr txBox="1"/>
          <p:nvPr/>
        </p:nvSpPr>
        <p:spPr>
          <a:xfrm>
            <a:off x="0" y="6400800"/>
            <a:ext cx="2209800" cy="369332"/>
          </a:xfrm>
          <a:prstGeom prst="rect">
            <a:avLst/>
          </a:prstGeom>
          <a:noFill/>
        </p:spPr>
        <p:txBody>
          <a:bodyPr wrap="square" rtlCol="0">
            <a:spAutoFit/>
          </a:bodyPr>
          <a:lstStyle/>
          <a:p>
            <a:r>
              <a:rPr lang="en-US" dirty="0" smtClean="0">
                <a:solidFill>
                  <a:schemeClr val="tx2">
                    <a:lumMod val="75000"/>
                  </a:schemeClr>
                </a:solidFill>
              </a:rPr>
              <a:t>SC.7.E.6.5, SC.7.E.6.7</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of the Earth</a:t>
            </a:r>
            <a:endParaRPr lang="en-US" dirty="0"/>
          </a:p>
        </p:txBody>
      </p:sp>
      <p:sp>
        <p:nvSpPr>
          <p:cNvPr id="3" name="Content Placeholder 2"/>
          <p:cNvSpPr>
            <a:spLocks noGrp="1"/>
          </p:cNvSpPr>
          <p:nvPr>
            <p:ph idx="1"/>
          </p:nvPr>
        </p:nvSpPr>
        <p:spPr/>
        <p:txBody>
          <a:bodyPr/>
          <a:lstStyle/>
          <a:p>
            <a:r>
              <a:rPr lang="en-US" dirty="0" smtClean="0">
                <a:hlinkClick r:id="rId2"/>
              </a:rPr>
              <a:t>Earth's Layers</a:t>
            </a:r>
            <a:endParaRPr lang="en-US" dirty="0" smtClean="0"/>
          </a:p>
          <a:p>
            <a:endParaRPr lang="en-US" dirty="0" smtClean="0"/>
          </a:p>
          <a:p>
            <a:r>
              <a:rPr lang="en-US" dirty="0" smtClean="0"/>
              <a:t>Think about:</a:t>
            </a:r>
          </a:p>
          <a:p>
            <a:pPr>
              <a:buNone/>
            </a:pPr>
            <a:r>
              <a:rPr lang="en-US" dirty="0" smtClean="0"/>
              <a:t>    Which layer is the:</a:t>
            </a:r>
          </a:p>
          <a:p>
            <a:pPr>
              <a:buNone/>
            </a:pPr>
            <a:r>
              <a:rPr lang="en-US" dirty="0" smtClean="0"/>
              <a:t>    thickest?</a:t>
            </a:r>
          </a:p>
          <a:p>
            <a:pPr>
              <a:buNone/>
            </a:pPr>
            <a:r>
              <a:rPr lang="en-US" dirty="0" smtClean="0"/>
              <a:t>    hottest?</a:t>
            </a:r>
          </a:p>
          <a:p>
            <a:pPr>
              <a:buNone/>
            </a:pPr>
            <a:r>
              <a:rPr lang="en-US" dirty="0" smtClean="0"/>
              <a:t>    densest?</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SC.7.E.6.1</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Data, and Conclusions</a:t>
            </a:r>
            <a:endParaRPr lang="en-US" dirty="0"/>
          </a:p>
        </p:txBody>
      </p:sp>
      <p:graphicFrame>
        <p:nvGraphicFramePr>
          <p:cNvPr id="4" name="Table 3"/>
          <p:cNvGraphicFramePr>
            <a:graphicFrameLocks noGrp="1"/>
          </p:cNvGraphicFramePr>
          <p:nvPr/>
        </p:nvGraphicFramePr>
        <p:xfrm>
          <a:off x="1524000" y="1397000"/>
          <a:ext cx="6096000" cy="323596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gridSpan="5">
                  <a:txBody>
                    <a:bodyPr/>
                    <a:lstStyle/>
                    <a:p>
                      <a:pPr algn="ctr"/>
                      <a:r>
                        <a:rPr lang="en-US" dirty="0" smtClean="0"/>
                        <a:t>Motion</a:t>
                      </a:r>
                      <a:r>
                        <a:rPr lang="en-US" baseline="0" dirty="0" smtClean="0"/>
                        <a:t> of o</a:t>
                      </a:r>
                      <a:r>
                        <a:rPr lang="en-US" dirty="0" smtClean="0"/>
                        <a:t>bjects traveling down a ramp</a:t>
                      </a:r>
                      <a:endParaRPr lang="en-US" dirty="0"/>
                    </a:p>
                  </a:txBody>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r>
              <a:tr h="370840">
                <a:tc>
                  <a:txBody>
                    <a:bodyPr/>
                    <a:lstStyle/>
                    <a:p>
                      <a:endParaRPr lang="en-US" dirty="0"/>
                    </a:p>
                  </a:txBody>
                  <a:tcPr>
                    <a:solidFill>
                      <a:schemeClr val="tx2">
                        <a:lumMod val="40000"/>
                        <a:lumOff val="60000"/>
                      </a:schemeClr>
                    </a:solidFill>
                  </a:tcPr>
                </a:tc>
                <a:tc>
                  <a:txBody>
                    <a:bodyPr/>
                    <a:lstStyle/>
                    <a:p>
                      <a:pPr algn="ctr"/>
                      <a:r>
                        <a:rPr lang="en-US" dirty="0" smtClean="0"/>
                        <a:t>Mass (g)</a:t>
                      </a:r>
                      <a:endParaRPr lang="en-US" dirty="0"/>
                    </a:p>
                  </a:txBody>
                  <a:tcPr anchor="ctr">
                    <a:solidFill>
                      <a:schemeClr val="tx2">
                        <a:lumMod val="40000"/>
                        <a:lumOff val="60000"/>
                      </a:schemeClr>
                    </a:solidFill>
                  </a:tcPr>
                </a:tc>
                <a:tc>
                  <a:txBody>
                    <a:bodyPr/>
                    <a:lstStyle/>
                    <a:p>
                      <a:pPr algn="ctr"/>
                      <a:r>
                        <a:rPr lang="en-US" dirty="0" smtClean="0"/>
                        <a:t>Trial 1</a:t>
                      </a:r>
                    </a:p>
                    <a:p>
                      <a:pPr algn="ctr"/>
                      <a:r>
                        <a:rPr lang="en-US" dirty="0" smtClean="0"/>
                        <a:t>Time (s)</a:t>
                      </a:r>
                      <a:endParaRPr lang="en-US" dirty="0"/>
                    </a:p>
                  </a:txBody>
                  <a:tcPr anchor="ctr">
                    <a:solidFill>
                      <a:schemeClr val="tx2">
                        <a:lumMod val="40000"/>
                        <a:lumOff val="60000"/>
                      </a:schemeClr>
                    </a:solidFill>
                  </a:tcPr>
                </a:tc>
                <a:tc>
                  <a:txBody>
                    <a:bodyPr/>
                    <a:lstStyle/>
                    <a:p>
                      <a:pPr algn="ctr"/>
                      <a:r>
                        <a:rPr lang="en-US" dirty="0" smtClean="0"/>
                        <a:t>Trial</a:t>
                      </a:r>
                      <a:r>
                        <a:rPr lang="en-US" baseline="0" dirty="0" smtClean="0"/>
                        <a:t> 2</a:t>
                      </a:r>
                    </a:p>
                    <a:p>
                      <a:pPr algn="ctr"/>
                      <a:r>
                        <a:rPr lang="en-US" baseline="0" dirty="0" smtClean="0"/>
                        <a:t>Time (s)</a:t>
                      </a:r>
                      <a:endParaRPr lang="en-US" dirty="0"/>
                    </a:p>
                  </a:txBody>
                  <a:tcPr anchor="ctr">
                    <a:solidFill>
                      <a:schemeClr val="tx2">
                        <a:lumMod val="40000"/>
                        <a:lumOff val="60000"/>
                      </a:schemeClr>
                    </a:solidFill>
                  </a:tcPr>
                </a:tc>
                <a:tc>
                  <a:txBody>
                    <a:bodyPr/>
                    <a:lstStyle/>
                    <a:p>
                      <a:pPr algn="ctr"/>
                      <a:r>
                        <a:rPr lang="en-US" dirty="0" smtClean="0"/>
                        <a:t>Trial 3</a:t>
                      </a:r>
                    </a:p>
                    <a:p>
                      <a:pPr algn="ctr"/>
                      <a:r>
                        <a:rPr lang="en-US" dirty="0" smtClean="0"/>
                        <a:t>Time (s)</a:t>
                      </a:r>
                      <a:endParaRPr lang="en-US" dirty="0"/>
                    </a:p>
                  </a:txBody>
                  <a:tcPr anchor="ctr">
                    <a:solidFill>
                      <a:schemeClr val="tx2">
                        <a:lumMod val="40000"/>
                        <a:lumOff val="60000"/>
                      </a:schemeClr>
                    </a:solidFill>
                  </a:tcPr>
                </a:tc>
              </a:tr>
              <a:tr h="370840">
                <a:tc>
                  <a:txBody>
                    <a:bodyPr/>
                    <a:lstStyle/>
                    <a:p>
                      <a:pPr algn="ctr"/>
                      <a:r>
                        <a:rPr lang="en-US" dirty="0" smtClean="0"/>
                        <a:t>Car A</a:t>
                      </a:r>
                      <a:endParaRPr lang="en-US" dirty="0"/>
                    </a:p>
                  </a:txBody>
                  <a:tcPr/>
                </a:tc>
                <a:tc>
                  <a:txBody>
                    <a:bodyPr/>
                    <a:lstStyle/>
                    <a:p>
                      <a:pPr algn="ctr"/>
                      <a:r>
                        <a:rPr lang="en-US" dirty="0" smtClean="0"/>
                        <a:t>15.5 </a:t>
                      </a:r>
                      <a:endParaRPr lang="en-US" dirty="0"/>
                    </a:p>
                  </a:txBody>
                  <a:tcPr/>
                </a:tc>
                <a:tc>
                  <a:txBody>
                    <a:bodyPr/>
                    <a:lstStyle/>
                    <a:p>
                      <a:pPr algn="ctr"/>
                      <a:r>
                        <a:rPr lang="en-US" dirty="0" smtClean="0"/>
                        <a:t>4.7</a:t>
                      </a:r>
                      <a:endParaRPr lang="en-US" dirty="0"/>
                    </a:p>
                  </a:txBody>
                  <a:tcPr/>
                </a:tc>
                <a:tc>
                  <a:txBody>
                    <a:bodyPr/>
                    <a:lstStyle/>
                    <a:p>
                      <a:pPr algn="ctr"/>
                      <a:r>
                        <a:rPr lang="en-US" dirty="0" smtClean="0"/>
                        <a:t>4.9</a:t>
                      </a:r>
                      <a:endParaRPr lang="en-US" dirty="0"/>
                    </a:p>
                  </a:txBody>
                  <a:tcPr/>
                </a:tc>
                <a:tc>
                  <a:txBody>
                    <a:bodyPr/>
                    <a:lstStyle/>
                    <a:p>
                      <a:pPr algn="ctr"/>
                      <a:r>
                        <a:rPr lang="en-US" dirty="0" smtClean="0"/>
                        <a:t>4.7</a:t>
                      </a:r>
                      <a:endParaRPr lang="en-US" dirty="0"/>
                    </a:p>
                  </a:txBody>
                  <a:tcPr/>
                </a:tc>
              </a:tr>
              <a:tr h="370840">
                <a:tc>
                  <a:txBody>
                    <a:bodyPr/>
                    <a:lstStyle/>
                    <a:p>
                      <a:pPr algn="ctr"/>
                      <a:r>
                        <a:rPr lang="en-US" dirty="0" smtClean="0"/>
                        <a:t>Car B</a:t>
                      </a:r>
                      <a:endParaRPr lang="en-US" dirty="0"/>
                    </a:p>
                  </a:txBody>
                  <a:tcPr/>
                </a:tc>
                <a:tc>
                  <a:txBody>
                    <a:bodyPr/>
                    <a:lstStyle/>
                    <a:p>
                      <a:pPr algn="ctr"/>
                      <a:r>
                        <a:rPr lang="en-US" dirty="0" smtClean="0"/>
                        <a:t>20.2</a:t>
                      </a:r>
                      <a:endParaRPr lang="en-US" dirty="0"/>
                    </a:p>
                  </a:txBody>
                  <a:tcPr/>
                </a:tc>
                <a:tc>
                  <a:txBody>
                    <a:bodyPr/>
                    <a:lstStyle/>
                    <a:p>
                      <a:pPr algn="ctr"/>
                      <a:r>
                        <a:rPr lang="en-US" dirty="0" smtClean="0"/>
                        <a:t>3.3</a:t>
                      </a:r>
                      <a:endParaRPr lang="en-US" dirty="0"/>
                    </a:p>
                  </a:txBody>
                  <a:tcPr/>
                </a:tc>
                <a:tc>
                  <a:txBody>
                    <a:bodyPr/>
                    <a:lstStyle/>
                    <a:p>
                      <a:pPr algn="ctr"/>
                      <a:r>
                        <a:rPr lang="en-US" dirty="0" smtClean="0"/>
                        <a:t>2.0</a:t>
                      </a:r>
                      <a:endParaRPr lang="en-US" dirty="0"/>
                    </a:p>
                  </a:txBody>
                  <a:tcPr/>
                </a:tc>
                <a:tc>
                  <a:txBody>
                    <a:bodyPr/>
                    <a:lstStyle/>
                    <a:p>
                      <a:pPr algn="ctr"/>
                      <a:r>
                        <a:rPr lang="en-US" dirty="0" smtClean="0"/>
                        <a:t>3.1</a:t>
                      </a:r>
                      <a:endParaRPr lang="en-US" dirty="0"/>
                    </a:p>
                  </a:txBody>
                  <a:tcPr/>
                </a:tc>
              </a:tr>
              <a:tr h="370840">
                <a:tc>
                  <a:txBody>
                    <a:bodyPr/>
                    <a:lstStyle/>
                    <a:p>
                      <a:pPr algn="ctr"/>
                      <a:r>
                        <a:rPr lang="en-US" dirty="0" smtClean="0"/>
                        <a:t>Car C</a:t>
                      </a:r>
                      <a:endParaRPr lang="en-US" dirty="0"/>
                    </a:p>
                  </a:txBody>
                  <a:tcPr/>
                </a:tc>
                <a:tc>
                  <a:txBody>
                    <a:bodyPr/>
                    <a:lstStyle/>
                    <a:p>
                      <a:pPr algn="ctr"/>
                      <a:r>
                        <a:rPr lang="en-US" dirty="0" smtClean="0"/>
                        <a:t>7.9</a:t>
                      </a:r>
                      <a:endParaRPr lang="en-US" dirty="0"/>
                    </a:p>
                  </a:txBody>
                  <a:tcPr/>
                </a:tc>
                <a:tc>
                  <a:txBody>
                    <a:bodyPr/>
                    <a:lstStyle/>
                    <a:p>
                      <a:pPr algn="ctr"/>
                      <a:r>
                        <a:rPr lang="en-US" dirty="0" smtClean="0"/>
                        <a:t>5.9</a:t>
                      </a:r>
                      <a:endParaRPr lang="en-US" dirty="0"/>
                    </a:p>
                  </a:txBody>
                  <a:tcPr/>
                </a:tc>
                <a:tc>
                  <a:txBody>
                    <a:bodyPr/>
                    <a:lstStyle/>
                    <a:p>
                      <a:pPr algn="ctr"/>
                      <a:r>
                        <a:rPr lang="en-US" dirty="0" smtClean="0"/>
                        <a:t>5.6</a:t>
                      </a:r>
                      <a:endParaRPr lang="en-US" dirty="0"/>
                    </a:p>
                  </a:txBody>
                  <a:tcPr/>
                </a:tc>
                <a:tc>
                  <a:txBody>
                    <a:bodyPr/>
                    <a:lstStyle/>
                    <a:p>
                      <a:pPr algn="ctr"/>
                      <a:r>
                        <a:rPr lang="en-US" dirty="0" smtClean="0"/>
                        <a:t>5.8</a:t>
                      </a:r>
                      <a:endParaRPr lang="en-US" dirty="0"/>
                    </a:p>
                  </a:txBody>
                  <a:tcPr/>
                </a:tc>
              </a:tr>
              <a:tr h="370840">
                <a:tc>
                  <a:txBody>
                    <a:bodyPr/>
                    <a:lstStyle/>
                    <a:p>
                      <a:pPr algn="ctr"/>
                      <a:r>
                        <a:rPr lang="en-US" dirty="0" smtClean="0"/>
                        <a:t>Ball A</a:t>
                      </a:r>
                      <a:endParaRPr lang="en-US" dirty="0"/>
                    </a:p>
                  </a:txBody>
                  <a:tcPr/>
                </a:tc>
                <a:tc>
                  <a:txBody>
                    <a:bodyPr/>
                    <a:lstStyle/>
                    <a:p>
                      <a:pPr algn="ctr"/>
                      <a:r>
                        <a:rPr lang="en-US" dirty="0" smtClean="0"/>
                        <a:t>15.7</a:t>
                      </a:r>
                      <a:endParaRPr lang="en-US" dirty="0"/>
                    </a:p>
                  </a:txBody>
                  <a:tcPr/>
                </a:tc>
                <a:tc>
                  <a:txBody>
                    <a:bodyPr/>
                    <a:lstStyle/>
                    <a:p>
                      <a:pPr algn="ctr"/>
                      <a:r>
                        <a:rPr lang="en-US" dirty="0" smtClean="0"/>
                        <a:t>4.8</a:t>
                      </a:r>
                      <a:endParaRPr lang="en-US" dirty="0"/>
                    </a:p>
                  </a:txBody>
                  <a:tcPr/>
                </a:tc>
                <a:tc>
                  <a:txBody>
                    <a:bodyPr/>
                    <a:lstStyle/>
                    <a:p>
                      <a:pPr algn="ctr"/>
                      <a:r>
                        <a:rPr lang="en-US" dirty="0" smtClean="0"/>
                        <a:t>4.6</a:t>
                      </a:r>
                      <a:endParaRPr lang="en-US" dirty="0"/>
                    </a:p>
                  </a:txBody>
                  <a:tcPr/>
                </a:tc>
                <a:tc>
                  <a:txBody>
                    <a:bodyPr/>
                    <a:lstStyle/>
                    <a:p>
                      <a:pPr algn="ctr"/>
                      <a:r>
                        <a:rPr lang="en-US" dirty="0" smtClean="0"/>
                        <a:t>4.6</a:t>
                      </a:r>
                      <a:endParaRPr lang="en-US" dirty="0"/>
                    </a:p>
                  </a:txBody>
                  <a:tcPr/>
                </a:tc>
              </a:tr>
              <a:tr h="370840">
                <a:tc>
                  <a:txBody>
                    <a:bodyPr/>
                    <a:lstStyle/>
                    <a:p>
                      <a:pPr algn="ctr"/>
                      <a:r>
                        <a:rPr lang="en-US" dirty="0" smtClean="0"/>
                        <a:t>Ball B</a:t>
                      </a:r>
                      <a:endParaRPr lang="en-US" dirty="0"/>
                    </a:p>
                  </a:txBody>
                  <a:tcPr/>
                </a:tc>
                <a:tc>
                  <a:txBody>
                    <a:bodyPr/>
                    <a:lstStyle/>
                    <a:p>
                      <a:pPr algn="ctr"/>
                      <a:r>
                        <a:rPr lang="en-US" dirty="0" smtClean="0"/>
                        <a:t>27.1</a:t>
                      </a:r>
                      <a:endParaRPr lang="en-US" dirty="0"/>
                    </a:p>
                  </a:txBody>
                  <a:tcPr/>
                </a:tc>
                <a:tc>
                  <a:txBody>
                    <a:bodyPr/>
                    <a:lstStyle/>
                    <a:p>
                      <a:pPr algn="ctr"/>
                      <a:r>
                        <a:rPr lang="en-US" dirty="0" smtClean="0"/>
                        <a:t>4.9</a:t>
                      </a:r>
                      <a:endParaRPr lang="en-US" dirty="0"/>
                    </a:p>
                  </a:txBody>
                  <a:tcPr/>
                </a:tc>
                <a:tc>
                  <a:txBody>
                    <a:bodyPr/>
                    <a:lstStyle/>
                    <a:p>
                      <a:pPr algn="ctr"/>
                      <a:r>
                        <a:rPr lang="en-US" dirty="0" smtClean="0"/>
                        <a:t>5.3</a:t>
                      </a:r>
                      <a:endParaRPr lang="en-US" dirty="0"/>
                    </a:p>
                  </a:txBody>
                  <a:tcPr/>
                </a:tc>
                <a:tc>
                  <a:txBody>
                    <a:bodyPr/>
                    <a:lstStyle/>
                    <a:p>
                      <a:pPr algn="ctr"/>
                      <a:r>
                        <a:rPr lang="en-US" dirty="0" smtClean="0"/>
                        <a:t>5.0</a:t>
                      </a:r>
                      <a:endParaRPr lang="en-US" dirty="0"/>
                    </a:p>
                  </a:txBody>
                  <a:tcPr/>
                </a:tc>
              </a:tr>
              <a:tr h="370840">
                <a:tc>
                  <a:txBody>
                    <a:bodyPr/>
                    <a:lstStyle/>
                    <a:p>
                      <a:pPr algn="ctr"/>
                      <a:r>
                        <a:rPr lang="en-US" dirty="0" smtClean="0"/>
                        <a:t>Ball C</a:t>
                      </a:r>
                      <a:endParaRPr lang="en-US" dirty="0"/>
                    </a:p>
                  </a:txBody>
                  <a:tcPr/>
                </a:tc>
                <a:tc>
                  <a:txBody>
                    <a:bodyPr/>
                    <a:lstStyle/>
                    <a:p>
                      <a:pPr algn="ctr"/>
                      <a:r>
                        <a:rPr lang="en-US" dirty="0" smtClean="0"/>
                        <a:t>5.5</a:t>
                      </a:r>
                      <a:endParaRPr lang="en-US" dirty="0"/>
                    </a:p>
                  </a:txBody>
                  <a:tcPr/>
                </a:tc>
                <a:tc>
                  <a:txBody>
                    <a:bodyPr/>
                    <a:lstStyle/>
                    <a:p>
                      <a:pPr algn="ctr"/>
                      <a:r>
                        <a:rPr lang="en-US" dirty="0" smtClean="0"/>
                        <a:t>6.0</a:t>
                      </a:r>
                      <a:endParaRPr lang="en-US" dirty="0"/>
                    </a:p>
                  </a:txBody>
                  <a:tcPr/>
                </a:tc>
                <a:tc>
                  <a:txBody>
                    <a:bodyPr/>
                    <a:lstStyle/>
                    <a:p>
                      <a:pPr algn="ctr"/>
                      <a:r>
                        <a:rPr lang="en-US" dirty="0" smtClean="0"/>
                        <a:t>6.2</a:t>
                      </a:r>
                      <a:endParaRPr lang="en-US" dirty="0"/>
                    </a:p>
                  </a:txBody>
                  <a:tcPr/>
                </a:tc>
                <a:tc>
                  <a:txBody>
                    <a:bodyPr/>
                    <a:lstStyle/>
                    <a:p>
                      <a:pPr algn="ctr"/>
                      <a:r>
                        <a:rPr lang="en-US" dirty="0" smtClean="0"/>
                        <a:t>6.3</a:t>
                      </a:r>
                      <a:endParaRPr lang="en-US" dirty="0"/>
                    </a:p>
                  </a:txBody>
                  <a:tcPr/>
                </a:tc>
              </a:tr>
            </a:tbl>
          </a:graphicData>
        </a:graphic>
      </p:graphicFrame>
      <p:sp>
        <p:nvSpPr>
          <p:cNvPr id="5" name="TextBox 4"/>
          <p:cNvSpPr txBox="1"/>
          <p:nvPr/>
        </p:nvSpPr>
        <p:spPr>
          <a:xfrm>
            <a:off x="228600" y="4953000"/>
            <a:ext cx="8763000" cy="1384995"/>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Based solely on the data above, what is one conclusion you can make?  What evidence do you have to support it?  What other evidence would you like to have?</a:t>
            </a:r>
            <a:endParaRPr lang="en-US" sz="2800" dirty="0">
              <a:solidFill>
                <a:schemeClr val="bg1"/>
              </a:solidFill>
              <a:latin typeface="Bradley Hand ITC" pitchFamily="66" charset="0"/>
            </a:endParaRPr>
          </a:p>
        </p:txBody>
      </p:sp>
      <p:sp>
        <p:nvSpPr>
          <p:cNvPr id="6" name="TextBox 5"/>
          <p:cNvSpPr txBox="1"/>
          <p:nvPr/>
        </p:nvSpPr>
        <p:spPr>
          <a:xfrm>
            <a:off x="0" y="6211669"/>
            <a:ext cx="3733800" cy="646331"/>
          </a:xfrm>
          <a:prstGeom prst="rect">
            <a:avLst/>
          </a:prstGeom>
          <a:noFill/>
        </p:spPr>
        <p:txBody>
          <a:bodyPr wrap="square" rtlCol="0">
            <a:spAutoFit/>
          </a:bodyPr>
          <a:lstStyle/>
          <a:p>
            <a:r>
              <a:rPr lang="en-US" dirty="0" smtClean="0">
                <a:solidFill>
                  <a:schemeClr val="tx2">
                    <a:lumMod val="75000"/>
                  </a:schemeClr>
                </a:solidFill>
              </a:rPr>
              <a:t>SC.8.N.1.1, SC.8.N.1.3, </a:t>
            </a:r>
          </a:p>
          <a:p>
            <a:r>
              <a:rPr lang="en-US" dirty="0" smtClean="0">
                <a:solidFill>
                  <a:schemeClr val="tx2">
                    <a:lumMod val="75000"/>
                  </a:schemeClr>
                </a:solidFill>
              </a:rPr>
              <a:t>SC.6.N.1.1, SC.7.N.1.1</a:t>
            </a:r>
            <a:endParaRPr lang="en-US" dirty="0">
              <a:solidFill>
                <a:schemeClr val="tx2">
                  <a:lumMod val="75000"/>
                </a:schemeClr>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Interactions between the Spheres</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219200"/>
            <a:ext cx="8839200" cy="5334000"/>
          </a:xfrm>
          <a:solidFill>
            <a:srgbClr val="006600"/>
          </a:solidFill>
        </p:spPr>
        <p:txBody>
          <a:bodyPr>
            <a:normAutofit fontScale="92500" lnSpcReduction="10000"/>
          </a:bodyPr>
          <a:lstStyle/>
          <a:p>
            <a:r>
              <a:rPr lang="en-US" dirty="0" smtClean="0"/>
              <a:t>SC.6.E.7.4: Students will differentiate and explain interactions among the </a:t>
            </a:r>
            <a:r>
              <a:rPr lang="en-US" dirty="0" err="1" smtClean="0"/>
              <a:t>geosphere</a:t>
            </a:r>
            <a:r>
              <a:rPr lang="en-US" dirty="0" smtClean="0"/>
              <a:t>, hydrosphere, </a:t>
            </a:r>
            <a:r>
              <a:rPr lang="en-US" dirty="0" err="1" smtClean="0"/>
              <a:t>cryosphere</a:t>
            </a:r>
            <a:r>
              <a:rPr lang="en-US" dirty="0" smtClean="0"/>
              <a:t>, atmosphere, and biosphere. </a:t>
            </a:r>
          </a:p>
          <a:p>
            <a:r>
              <a:rPr lang="en-US" dirty="0" smtClean="0"/>
              <a:t>SC.6.E.7.2 (SC.6.E.7.3): Students will describe and explain how the cycling of water and global patterns influence local weather and climate. </a:t>
            </a:r>
          </a:p>
          <a:p>
            <a:r>
              <a:rPr lang="en-US" dirty="0" smtClean="0"/>
              <a:t>SC.6.E.7.6: Students will differentiate between weather and climate. </a:t>
            </a:r>
          </a:p>
          <a:p>
            <a:r>
              <a:rPr lang="en-US" dirty="0" smtClean="0"/>
              <a:t>SC.6.E.7.9: Students will describe the composition and structure of the atmosphere and how the atmosphere protects life and insulates the planet.</a:t>
            </a:r>
          </a:p>
          <a:p>
            <a:endParaRPr lang="en-US" dirty="0" smtClean="0"/>
          </a:p>
          <a:p>
            <a:pPr>
              <a:buNone/>
            </a:pPr>
            <a:endParaRPr lang="en-US"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Spheres</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SC.6.E.7.4</a:t>
            </a:r>
            <a:endParaRPr lang="en-US" dirty="0">
              <a:solidFill>
                <a:schemeClr val="tx2">
                  <a:lumMod val="75000"/>
                </a:schemeClr>
              </a:solidFill>
            </a:endParaRPr>
          </a:p>
        </p:txBody>
      </p:sp>
      <p:pic>
        <p:nvPicPr>
          <p:cNvPr id="4098" name="Picture 2" descr="http://images.sciencedaily.com/2011/02/110208112647-large.jpg"/>
          <p:cNvPicPr>
            <a:picLocks noChangeAspect="1" noChangeArrowheads="1"/>
          </p:cNvPicPr>
          <p:nvPr/>
        </p:nvPicPr>
        <p:blipFill>
          <a:blip r:embed="rId2" cstate="print"/>
          <a:srcRect/>
          <a:stretch>
            <a:fillRect/>
          </a:stretch>
        </p:blipFill>
        <p:spPr bwMode="auto">
          <a:xfrm>
            <a:off x="457200" y="1371600"/>
            <a:ext cx="3259800" cy="2181226"/>
          </a:xfrm>
          <a:prstGeom prst="rect">
            <a:avLst/>
          </a:prstGeom>
          <a:noFill/>
        </p:spPr>
      </p:pic>
      <p:sp>
        <p:nvSpPr>
          <p:cNvPr id="7" name="Rectangle 6"/>
          <p:cNvSpPr/>
          <p:nvPr/>
        </p:nvSpPr>
        <p:spPr>
          <a:xfrm>
            <a:off x="533400" y="3657600"/>
            <a:ext cx="1801262"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Geosphere</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3276600" y="3657600"/>
            <a:ext cx="209903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Hydrosphere</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5029200" y="4191000"/>
            <a:ext cx="187756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Cryo</a:t>
            </a:r>
            <a:r>
              <a:rPr lang="en-U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sphere</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6477000" y="3657600"/>
            <a:ext cx="2014654"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Atmosphere</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1981200" y="4267200"/>
            <a:ext cx="168103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Biosphere</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100" name="Picture 4" descr="http://www.gregdutoit.com/i/13Mara_Euphorbia_Storm.jpg"/>
          <p:cNvPicPr>
            <a:picLocks noChangeAspect="1" noChangeArrowheads="1"/>
          </p:cNvPicPr>
          <p:nvPr/>
        </p:nvPicPr>
        <p:blipFill>
          <a:blip r:embed="rId3" cstate="print"/>
          <a:srcRect t="7240"/>
          <a:stretch>
            <a:fillRect/>
          </a:stretch>
        </p:blipFill>
        <p:spPr bwMode="auto">
          <a:xfrm>
            <a:off x="5334000" y="1371600"/>
            <a:ext cx="3276600" cy="2160830"/>
          </a:xfrm>
          <a:prstGeom prst="rect">
            <a:avLst/>
          </a:prstGeom>
          <a:noFill/>
        </p:spPr>
      </p:pic>
      <p:sp>
        <p:nvSpPr>
          <p:cNvPr id="13" name="TextBox 12"/>
          <p:cNvSpPr txBox="1"/>
          <p:nvPr/>
        </p:nvSpPr>
        <p:spPr>
          <a:xfrm>
            <a:off x="990600" y="5105400"/>
            <a:ext cx="67056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Identify what spheres are shown in each of the pictures above?</a:t>
            </a:r>
            <a:endParaRPr lang="en-US" sz="3200" dirty="0">
              <a:solidFill>
                <a:schemeClr val="bg1"/>
              </a:solidFill>
              <a:latin typeface="Bradley Hand ITC" pitchFamily="66"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Patterns</a:t>
            </a:r>
            <a:endParaRPr lang="en-US" dirty="0"/>
          </a:p>
        </p:txBody>
      </p:sp>
      <p:sp>
        <p:nvSpPr>
          <p:cNvPr id="4" name="TextBox 3"/>
          <p:cNvSpPr txBox="1"/>
          <p:nvPr/>
        </p:nvSpPr>
        <p:spPr>
          <a:xfrm>
            <a:off x="0" y="6400800"/>
            <a:ext cx="2209800" cy="369332"/>
          </a:xfrm>
          <a:prstGeom prst="rect">
            <a:avLst/>
          </a:prstGeom>
          <a:noFill/>
        </p:spPr>
        <p:txBody>
          <a:bodyPr wrap="square" rtlCol="0">
            <a:spAutoFit/>
          </a:bodyPr>
          <a:lstStyle/>
          <a:p>
            <a:r>
              <a:rPr lang="en-US" dirty="0" smtClean="0">
                <a:solidFill>
                  <a:schemeClr val="tx2">
                    <a:lumMod val="75000"/>
                  </a:schemeClr>
                </a:solidFill>
              </a:rPr>
              <a:t>SC.6.E.7.2, SC.6.E.7.3</a:t>
            </a:r>
            <a:endParaRPr lang="en-US" dirty="0">
              <a:solidFill>
                <a:schemeClr val="tx2">
                  <a:lumMod val="75000"/>
                </a:schemeClr>
              </a:solidFill>
            </a:endParaRPr>
          </a:p>
        </p:txBody>
      </p:sp>
      <p:pic>
        <p:nvPicPr>
          <p:cNvPr id="3074" name="Picture 2" descr="http://www.shadedrelief.com/3D/atlantic.jpg"/>
          <p:cNvPicPr>
            <a:picLocks noChangeAspect="1" noChangeArrowheads="1"/>
          </p:cNvPicPr>
          <p:nvPr/>
        </p:nvPicPr>
        <p:blipFill>
          <a:blip r:embed="rId2" cstate="print"/>
          <a:srcRect/>
          <a:stretch>
            <a:fillRect/>
          </a:stretch>
        </p:blipFill>
        <p:spPr bwMode="auto">
          <a:xfrm>
            <a:off x="228600" y="1371600"/>
            <a:ext cx="3467448" cy="2362200"/>
          </a:xfrm>
          <a:prstGeom prst="rect">
            <a:avLst/>
          </a:prstGeom>
          <a:noFill/>
        </p:spPr>
      </p:pic>
      <p:pic>
        <p:nvPicPr>
          <p:cNvPr id="3078" name="Picture 6" descr="http://1.bp.blogspot.com/-Fpj-d1n56sI/TyQ4nR_G-tI/AAAAAAAAHFk/p2z0NGpIne0/s1600/fire2.JPG"/>
          <p:cNvPicPr>
            <a:picLocks noChangeAspect="1" noChangeArrowheads="1"/>
          </p:cNvPicPr>
          <p:nvPr/>
        </p:nvPicPr>
        <p:blipFill>
          <a:blip r:embed="rId3" cstate="print"/>
          <a:srcRect/>
          <a:stretch>
            <a:fillRect/>
          </a:stretch>
        </p:blipFill>
        <p:spPr bwMode="auto">
          <a:xfrm>
            <a:off x="4724400" y="1371600"/>
            <a:ext cx="3962400" cy="2368586"/>
          </a:xfrm>
          <a:prstGeom prst="rect">
            <a:avLst/>
          </a:prstGeom>
          <a:noFill/>
        </p:spPr>
      </p:pic>
      <p:sp>
        <p:nvSpPr>
          <p:cNvPr id="8" name="TextBox 7"/>
          <p:cNvSpPr txBox="1"/>
          <p:nvPr/>
        </p:nvSpPr>
        <p:spPr>
          <a:xfrm>
            <a:off x="304800" y="3886200"/>
            <a:ext cx="3733800" cy="2062103"/>
          </a:xfrm>
          <a:prstGeom prst="rect">
            <a:avLst/>
          </a:prstGeom>
          <a:noFill/>
        </p:spPr>
        <p:txBody>
          <a:bodyPr wrap="square" rtlCol="0">
            <a:spAutoFit/>
          </a:bodyPr>
          <a:lstStyle/>
          <a:p>
            <a:r>
              <a:rPr lang="en-US" sz="3200" dirty="0" smtClean="0">
                <a:solidFill>
                  <a:schemeClr val="bg1"/>
                </a:solidFill>
                <a:latin typeface="Bradley Hand ITC" pitchFamily="66" charset="0"/>
              </a:rPr>
              <a:t>How does the ocean circulation pattern shown above effect Florida’s weather?</a:t>
            </a:r>
            <a:endParaRPr lang="en-US" sz="3200" dirty="0">
              <a:solidFill>
                <a:schemeClr val="bg1"/>
              </a:solidFill>
              <a:latin typeface="Bradley Hand ITC" pitchFamily="66" charset="0"/>
            </a:endParaRPr>
          </a:p>
        </p:txBody>
      </p:sp>
      <p:sp>
        <p:nvSpPr>
          <p:cNvPr id="9" name="TextBox 8"/>
          <p:cNvSpPr txBox="1"/>
          <p:nvPr/>
        </p:nvSpPr>
        <p:spPr>
          <a:xfrm>
            <a:off x="4953000" y="3886200"/>
            <a:ext cx="3733800" cy="2062103"/>
          </a:xfrm>
          <a:prstGeom prst="rect">
            <a:avLst/>
          </a:prstGeom>
          <a:noFill/>
        </p:spPr>
        <p:txBody>
          <a:bodyPr wrap="square" rtlCol="0">
            <a:spAutoFit/>
          </a:bodyPr>
          <a:lstStyle/>
          <a:p>
            <a:r>
              <a:rPr lang="en-US" sz="3200" dirty="0" smtClean="0">
                <a:solidFill>
                  <a:schemeClr val="bg1"/>
                </a:solidFill>
                <a:latin typeface="Bradley Hand ITC" pitchFamily="66" charset="0"/>
              </a:rPr>
              <a:t>What will happen to the weather when the cold air reaches the warm Florida air?</a:t>
            </a:r>
            <a:endParaRPr lang="en-US" sz="3200" dirty="0">
              <a:solidFill>
                <a:schemeClr val="bg1"/>
              </a:solidFill>
              <a:latin typeface="Bradley Hand ITC" pitchFamily="66"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a:t>
            </a:r>
            <a:r>
              <a:rPr lang="en-US" dirty="0" err="1" smtClean="0"/>
              <a:t>vs</a:t>
            </a:r>
            <a:r>
              <a:rPr lang="en-US" dirty="0" smtClean="0"/>
              <a:t> Climate</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SC.6.E.7.6</a:t>
            </a:r>
            <a:endParaRPr lang="en-US" dirty="0">
              <a:solidFill>
                <a:schemeClr val="tx2">
                  <a:lumMod val="75000"/>
                </a:schemeClr>
              </a:solidFill>
            </a:endParaRPr>
          </a:p>
        </p:txBody>
      </p:sp>
      <p:pic>
        <p:nvPicPr>
          <p:cNvPr id="2052" name="Picture 4" descr="http://exploringafrica.matrix.msu.edu/images/africavegetation.jpg"/>
          <p:cNvPicPr>
            <a:picLocks noChangeAspect="1" noChangeArrowheads="1"/>
          </p:cNvPicPr>
          <p:nvPr/>
        </p:nvPicPr>
        <p:blipFill>
          <a:blip r:embed="rId2" cstate="print"/>
          <a:srcRect t="7092" r="5709" b="2128"/>
          <a:stretch>
            <a:fillRect/>
          </a:stretch>
        </p:blipFill>
        <p:spPr bwMode="auto">
          <a:xfrm>
            <a:off x="457200" y="1295400"/>
            <a:ext cx="3733800" cy="3733800"/>
          </a:xfrm>
          <a:prstGeom prst="rect">
            <a:avLst/>
          </a:prstGeom>
          <a:noFill/>
        </p:spPr>
      </p:pic>
      <p:pic>
        <p:nvPicPr>
          <p:cNvPr id="2054" name="Picture 6" descr="http://weather.yahoo.com/images/afr_outlookf_en_GB_440_mdy_y.jpg"/>
          <p:cNvPicPr>
            <a:picLocks noChangeAspect="1" noChangeArrowheads="1"/>
          </p:cNvPicPr>
          <p:nvPr/>
        </p:nvPicPr>
        <p:blipFill>
          <a:blip r:embed="rId3" cstate="print"/>
          <a:srcRect l="10610" r="15122"/>
          <a:stretch>
            <a:fillRect/>
          </a:stretch>
        </p:blipFill>
        <p:spPr bwMode="auto">
          <a:xfrm>
            <a:off x="4953000" y="1371600"/>
            <a:ext cx="3668751" cy="3581400"/>
          </a:xfrm>
          <a:prstGeom prst="rect">
            <a:avLst/>
          </a:prstGeom>
          <a:noFill/>
        </p:spPr>
      </p:pic>
      <p:sp>
        <p:nvSpPr>
          <p:cNvPr id="8" name="TextBox 7"/>
          <p:cNvSpPr txBox="1"/>
          <p:nvPr/>
        </p:nvSpPr>
        <p:spPr>
          <a:xfrm>
            <a:off x="609600" y="5410200"/>
            <a:ext cx="80772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map above shows Weather and which shows Climate? Explain your choice.</a:t>
            </a:r>
            <a:endParaRPr lang="en-US" sz="3200" dirty="0">
              <a:solidFill>
                <a:schemeClr val="bg1"/>
              </a:solidFill>
              <a:latin typeface="Bradley Hand ITC" pitchFamily="66"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Atmosphere</a:t>
            </a:r>
            <a:endParaRPr lang="en-US" dirty="0"/>
          </a:p>
        </p:txBody>
      </p:sp>
      <p:sp>
        <p:nvSpPr>
          <p:cNvPr id="3" name="Content Placeholder 2"/>
          <p:cNvSpPr>
            <a:spLocks noGrp="1"/>
          </p:cNvSpPr>
          <p:nvPr>
            <p:ph idx="1"/>
          </p:nvPr>
        </p:nvSpPr>
        <p:spPr/>
        <p:txBody>
          <a:bodyPr/>
          <a:lstStyle/>
          <a:p>
            <a:r>
              <a:rPr lang="en-US" dirty="0" smtClean="0">
                <a:hlinkClick r:id="rId2"/>
              </a:rPr>
              <a:t>Layers of the Atmosphere</a:t>
            </a:r>
            <a:endParaRPr lang="en-US" dirty="0" smtClean="0"/>
          </a:p>
          <a:p>
            <a:endParaRPr lang="en-US" dirty="0" smtClean="0"/>
          </a:p>
          <a:p>
            <a:r>
              <a:rPr lang="en-US" dirty="0" smtClean="0"/>
              <a:t>Think about: </a:t>
            </a:r>
          </a:p>
          <a:p>
            <a:pPr>
              <a:buNone/>
            </a:pPr>
            <a:r>
              <a:rPr lang="en-US" dirty="0" smtClean="0"/>
              <a:t>    How do the layers of the atmosphere work together to protect life on Earth?</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SC.6.E.7.9</a:t>
            </a:r>
            <a:endParaRPr lang="en-US" dirty="0">
              <a:solidFill>
                <a:schemeClr val="tx2">
                  <a:lumMod val="7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a:t>
            </a:r>
            <a:endParaRPr lang="en-US" dirty="0"/>
          </a:p>
        </p:txBody>
      </p:sp>
      <p:sp>
        <p:nvSpPr>
          <p:cNvPr id="3" name="Subtitle 2"/>
          <p:cNvSpPr>
            <a:spLocks noGrp="1"/>
          </p:cNvSpPr>
          <p:nvPr>
            <p:ph type="subTitle" idx="1"/>
          </p:nvPr>
        </p:nvSpPr>
        <p:spPr/>
        <p:txBody>
          <a:bodyPr/>
          <a:lstStyle/>
          <a:p>
            <a:r>
              <a:rPr lang="en-US" dirty="0" smtClean="0"/>
              <a:t>Sun Influences Weather</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219200"/>
            <a:ext cx="8839200" cy="3657600"/>
          </a:xfrm>
          <a:solidFill>
            <a:srgbClr val="006600"/>
          </a:solidFill>
        </p:spPr>
        <p:txBody>
          <a:bodyPr>
            <a:normAutofit/>
          </a:bodyPr>
          <a:lstStyle/>
          <a:p>
            <a:r>
              <a:rPr lang="en-US" dirty="0" smtClean="0"/>
              <a:t>SC.6.E.7.5: Students will explain how energy provided by the Sun influences global patterns of atmospheric movement and the temperature differences among air, water, and land. </a:t>
            </a:r>
          </a:p>
          <a:p>
            <a:r>
              <a:rPr lang="en-US" dirty="0" smtClean="0"/>
              <a:t>SC.6.E.7.1: Students will differentiate among radiation, conduction, and convection in Earth’s systems.</a:t>
            </a:r>
          </a:p>
          <a:p>
            <a:endParaRPr lang="en-US" dirty="0" smtClean="0"/>
          </a:p>
          <a:p>
            <a:pPr>
              <a:buNone/>
            </a:pPr>
            <a:endParaRPr lang="en-US" dirty="0"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944562"/>
          </a:xfrm>
        </p:spPr>
        <p:txBody>
          <a:bodyPr/>
          <a:lstStyle/>
          <a:p>
            <a:r>
              <a:rPr lang="en-US" dirty="0" smtClean="0"/>
              <a:t>Sun Heating Earth</a:t>
            </a:r>
            <a:endParaRPr lang="en-US" dirty="0"/>
          </a:p>
        </p:txBody>
      </p:sp>
      <p:pic>
        <p:nvPicPr>
          <p:cNvPr id="2050" name="Picture 2" descr="http://www.free-online-private-pilot-ground-school.com/images/sea-land-breeze.gif"/>
          <p:cNvPicPr>
            <a:picLocks noChangeAspect="1" noChangeArrowheads="1"/>
          </p:cNvPicPr>
          <p:nvPr/>
        </p:nvPicPr>
        <p:blipFill>
          <a:blip r:embed="rId2" cstate="print"/>
          <a:srcRect/>
          <a:stretch>
            <a:fillRect/>
          </a:stretch>
        </p:blipFill>
        <p:spPr bwMode="auto">
          <a:xfrm>
            <a:off x="1752600" y="1143000"/>
            <a:ext cx="5410200" cy="4115161"/>
          </a:xfrm>
          <a:prstGeom prst="rect">
            <a:avLst/>
          </a:prstGeom>
          <a:noFill/>
        </p:spPr>
      </p:pic>
      <p:sp>
        <p:nvSpPr>
          <p:cNvPr id="5" name="Rectangle 4"/>
          <p:cNvSpPr/>
          <p:nvPr/>
        </p:nvSpPr>
        <p:spPr>
          <a:xfrm>
            <a:off x="4495800" y="3733800"/>
            <a:ext cx="609600" cy="228600"/>
          </a:xfrm>
          <a:prstGeom prst="rect">
            <a:avLst/>
          </a:prstGeom>
          <a:solidFill>
            <a:srgbClr val="000066"/>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19600" y="1600200"/>
            <a:ext cx="685800" cy="228600"/>
          </a:xfrm>
          <a:prstGeom prst="rect">
            <a:avLst/>
          </a:prstGeom>
          <a:solidFill>
            <a:srgbClr val="99CCF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5638800"/>
            <a:ext cx="8686800" cy="584775"/>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Explain why the wind patterns shown above occur.</a:t>
            </a:r>
            <a:endParaRPr lang="en-US" sz="3200" dirty="0">
              <a:solidFill>
                <a:schemeClr val="bg1"/>
              </a:solidFill>
              <a:latin typeface="Bradley Hand ITC" pitchFamily="66" charset="0"/>
            </a:endParaRPr>
          </a:p>
        </p:txBody>
      </p:sp>
      <p:sp>
        <p:nvSpPr>
          <p:cNvPr id="9" name="TextBox 8"/>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SC.6.E.7.5</a:t>
            </a:r>
            <a:endParaRPr lang="en-US" dirty="0">
              <a:solidFill>
                <a:schemeClr val="tx2">
                  <a:lumMod val="75000"/>
                </a:schemeClr>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143000"/>
          </a:xfrm>
        </p:spPr>
        <p:txBody>
          <a:bodyPr>
            <a:normAutofit/>
          </a:bodyPr>
          <a:lstStyle/>
          <a:p>
            <a:r>
              <a:rPr lang="en-US" sz="3600" dirty="0" smtClean="0"/>
              <a:t>Radiation, Conduction, Convection</a:t>
            </a:r>
            <a:endParaRPr lang="en-US" sz="3600" dirty="0"/>
          </a:p>
        </p:txBody>
      </p:sp>
      <p:pic>
        <p:nvPicPr>
          <p:cNvPr id="1028" name="Picture 4" descr="http://mabryonline.org/blogs/woolsey/images/convection3-2.jpg"/>
          <p:cNvPicPr>
            <a:picLocks noChangeAspect="1" noChangeArrowheads="1"/>
          </p:cNvPicPr>
          <p:nvPr/>
        </p:nvPicPr>
        <p:blipFill>
          <a:blip r:embed="rId2" cstate="print"/>
          <a:srcRect t="3540" b="4425"/>
          <a:stretch>
            <a:fillRect/>
          </a:stretch>
        </p:blipFill>
        <p:spPr bwMode="auto">
          <a:xfrm>
            <a:off x="5257800" y="1676400"/>
            <a:ext cx="3581400" cy="2194201"/>
          </a:xfrm>
          <a:prstGeom prst="rect">
            <a:avLst/>
          </a:prstGeom>
          <a:noFill/>
        </p:spPr>
      </p:pic>
      <p:pic>
        <p:nvPicPr>
          <p:cNvPr id="1026" name="Picture 2" descr="http://www.johnsonwindowfilms.com/dealer/images/art_148/SunWavesToEarthBlu.jpg"/>
          <p:cNvPicPr>
            <a:picLocks noChangeAspect="1" noChangeArrowheads="1"/>
          </p:cNvPicPr>
          <p:nvPr/>
        </p:nvPicPr>
        <p:blipFill>
          <a:blip r:embed="rId3" cstate="print"/>
          <a:srcRect l="4660" t="12403" r="3689" b="6977"/>
          <a:stretch>
            <a:fillRect/>
          </a:stretch>
        </p:blipFill>
        <p:spPr bwMode="auto">
          <a:xfrm>
            <a:off x="2514600" y="4191000"/>
            <a:ext cx="3810000" cy="1678983"/>
          </a:xfrm>
          <a:prstGeom prst="rect">
            <a:avLst/>
          </a:prstGeom>
          <a:noFill/>
        </p:spPr>
      </p:pic>
      <p:pic>
        <p:nvPicPr>
          <p:cNvPr id="1033" name="Picture 9" descr="http://4.bp.blogspot.com/_L_GZ4wQqOPw/TDIiaJ3fWaI/AAAAAAAAA3o/2jPq1wgqfHU/s1600/Highway+Mirage+EPOD.usra.edu.jpg"/>
          <p:cNvPicPr>
            <a:picLocks noChangeAspect="1" noChangeArrowheads="1"/>
          </p:cNvPicPr>
          <p:nvPr/>
        </p:nvPicPr>
        <p:blipFill>
          <a:blip r:embed="rId4" cstate="print"/>
          <a:srcRect/>
          <a:stretch>
            <a:fillRect/>
          </a:stretch>
        </p:blipFill>
        <p:spPr bwMode="auto">
          <a:xfrm>
            <a:off x="228600" y="1752600"/>
            <a:ext cx="3276599" cy="2127403"/>
          </a:xfrm>
          <a:prstGeom prst="rect">
            <a:avLst/>
          </a:prstGeom>
          <a:noFill/>
        </p:spPr>
      </p:pic>
      <p:sp>
        <p:nvSpPr>
          <p:cNvPr id="16" name="Rectangle 15"/>
          <p:cNvSpPr/>
          <p:nvPr/>
        </p:nvSpPr>
        <p:spPr>
          <a:xfrm>
            <a:off x="381000" y="1143000"/>
            <a:ext cx="287796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Heating of air over the road </a:t>
            </a:r>
          </a:p>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causing a mirage</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16"/>
          <p:cNvSpPr/>
          <p:nvPr/>
        </p:nvSpPr>
        <p:spPr>
          <a:xfrm>
            <a:off x="5867400" y="1295400"/>
            <a:ext cx="2666244"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Hot air rises, cold air sinks</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Rectangle 17"/>
          <p:cNvSpPr/>
          <p:nvPr/>
        </p:nvSpPr>
        <p:spPr>
          <a:xfrm>
            <a:off x="3352800" y="3581400"/>
            <a:ext cx="222964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Sun’s heat </a:t>
            </a:r>
          </a:p>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travels through space</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TextBox 18"/>
          <p:cNvSpPr txBox="1"/>
          <p:nvPr/>
        </p:nvSpPr>
        <p:spPr>
          <a:xfrm>
            <a:off x="0" y="5943600"/>
            <a:ext cx="9144000" cy="553998"/>
          </a:xfrm>
          <a:prstGeom prst="rect">
            <a:avLst/>
          </a:prstGeom>
          <a:solidFill>
            <a:srgbClr val="006600"/>
          </a:solidFill>
        </p:spPr>
        <p:txBody>
          <a:bodyPr wrap="square" rtlCol="0">
            <a:spAutoFit/>
          </a:bodyPr>
          <a:lstStyle/>
          <a:p>
            <a:pPr algn="ctr"/>
            <a:r>
              <a:rPr lang="en-US" sz="3000" dirty="0" smtClean="0">
                <a:solidFill>
                  <a:schemeClr val="bg1"/>
                </a:solidFill>
                <a:latin typeface="Bradley Hand ITC" pitchFamily="66" charset="0"/>
              </a:rPr>
              <a:t>Which type of heat transfer does each image represent?</a:t>
            </a:r>
            <a:endParaRPr lang="en-US" sz="3000" dirty="0">
              <a:solidFill>
                <a:schemeClr val="bg1"/>
              </a:solidFill>
              <a:latin typeface="Bradley Hand ITC" pitchFamily="66" charset="0"/>
            </a:endParaRPr>
          </a:p>
        </p:txBody>
      </p:sp>
      <p:sp>
        <p:nvSpPr>
          <p:cNvPr id="20" name="TextBox 1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SC.6.E.7.1</a:t>
            </a:r>
            <a:endParaRPr lang="en-US" dirty="0">
              <a:solidFill>
                <a:schemeClr val="tx2">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44562"/>
          </a:xfrm>
        </p:spPr>
        <p:txBody>
          <a:bodyPr/>
          <a:lstStyle/>
          <a:p>
            <a:r>
              <a:rPr lang="en-US" dirty="0" smtClean="0"/>
              <a:t>Experiment </a:t>
            </a:r>
            <a:r>
              <a:rPr lang="en-US" dirty="0" err="1" smtClean="0"/>
              <a:t>vs</a:t>
            </a:r>
            <a:r>
              <a:rPr lang="en-US" dirty="0" smtClean="0"/>
              <a:t> Investigation</a:t>
            </a:r>
            <a:endParaRPr lang="en-US" dirty="0"/>
          </a:p>
        </p:txBody>
      </p:sp>
      <p:sp>
        <p:nvSpPr>
          <p:cNvPr id="3" name="Content Placeholder 2"/>
          <p:cNvSpPr>
            <a:spLocks noGrp="1"/>
          </p:cNvSpPr>
          <p:nvPr>
            <p:ph idx="1"/>
          </p:nvPr>
        </p:nvSpPr>
        <p:spPr>
          <a:xfrm>
            <a:off x="228600" y="1371600"/>
            <a:ext cx="8610600" cy="3048000"/>
          </a:xfrm>
        </p:spPr>
        <p:txBody>
          <a:bodyPr>
            <a:normAutofit/>
          </a:bodyPr>
          <a:lstStyle/>
          <a:p>
            <a:r>
              <a:rPr lang="en-US" sz="2600" dirty="0" smtClean="0">
                <a:solidFill>
                  <a:schemeClr val="accent6">
                    <a:lumMod val="75000"/>
                  </a:schemeClr>
                </a:solidFill>
                <a:latin typeface="+mj-lt"/>
              </a:rPr>
              <a:t>Melanie and Brody want to find out whether wooden bats or metal bats allow baseballs to travel farther.</a:t>
            </a:r>
          </a:p>
          <a:p>
            <a:r>
              <a:rPr lang="en-US" sz="2600" dirty="0" smtClean="0">
                <a:solidFill>
                  <a:schemeClr val="accent6">
                    <a:lumMod val="75000"/>
                  </a:schemeClr>
                </a:solidFill>
                <a:latin typeface="+mj-lt"/>
              </a:rPr>
              <a:t>Melanie asks five different people to hit ten balls with each type of bat and she measures the distance each ball travels.</a:t>
            </a:r>
          </a:p>
          <a:p>
            <a:r>
              <a:rPr lang="en-US" sz="2600" dirty="0" smtClean="0">
                <a:solidFill>
                  <a:schemeClr val="accent6">
                    <a:lumMod val="75000"/>
                  </a:schemeClr>
                </a:solidFill>
                <a:latin typeface="+mj-lt"/>
              </a:rPr>
              <a:t>Brody researches the physical properties of the pine wood and the aluminum metal and then  estimates the possible distance a ball could travel with a given force.</a:t>
            </a:r>
            <a:endParaRPr lang="en-US" sz="2600" dirty="0">
              <a:solidFill>
                <a:schemeClr val="accent6">
                  <a:lumMod val="75000"/>
                </a:schemeClr>
              </a:solidFill>
              <a:latin typeface="+mj-lt"/>
            </a:endParaRPr>
          </a:p>
        </p:txBody>
      </p:sp>
      <p:sp>
        <p:nvSpPr>
          <p:cNvPr id="4" name="TextBox 3"/>
          <p:cNvSpPr txBox="1"/>
          <p:nvPr/>
        </p:nvSpPr>
        <p:spPr>
          <a:xfrm>
            <a:off x="0" y="6400800"/>
            <a:ext cx="2362200" cy="369332"/>
          </a:xfrm>
          <a:prstGeom prst="rect">
            <a:avLst/>
          </a:prstGeom>
          <a:noFill/>
        </p:spPr>
        <p:txBody>
          <a:bodyPr wrap="square" rtlCol="0">
            <a:spAutoFit/>
          </a:bodyPr>
          <a:lstStyle/>
          <a:p>
            <a:r>
              <a:rPr lang="en-US" dirty="0" smtClean="0">
                <a:solidFill>
                  <a:schemeClr val="tx2">
                    <a:lumMod val="75000"/>
                  </a:schemeClr>
                </a:solidFill>
              </a:rPr>
              <a:t>SC.7.N.1.3, SC.6.N.1.3</a:t>
            </a:r>
            <a:endParaRPr lang="en-US" dirty="0">
              <a:solidFill>
                <a:schemeClr val="tx2">
                  <a:lumMod val="75000"/>
                </a:schemeClr>
              </a:solidFill>
            </a:endParaRPr>
          </a:p>
        </p:txBody>
      </p:sp>
      <p:sp>
        <p:nvSpPr>
          <p:cNvPr id="5" name="TextBox 4"/>
          <p:cNvSpPr txBox="1"/>
          <p:nvPr/>
        </p:nvSpPr>
        <p:spPr>
          <a:xfrm>
            <a:off x="0" y="5029200"/>
            <a:ext cx="9144000" cy="1477328"/>
          </a:xfrm>
          <a:prstGeom prst="rect">
            <a:avLst/>
          </a:prstGeom>
          <a:solidFill>
            <a:srgbClr val="006600"/>
          </a:solidFill>
        </p:spPr>
        <p:txBody>
          <a:bodyPr wrap="square" rtlCol="0">
            <a:spAutoFit/>
          </a:bodyPr>
          <a:lstStyle/>
          <a:p>
            <a:pPr algn="ctr"/>
            <a:r>
              <a:rPr lang="en-US" sz="3000" dirty="0" smtClean="0">
                <a:solidFill>
                  <a:schemeClr val="bg1"/>
                </a:solidFill>
                <a:latin typeface="Bradley Hand ITC" pitchFamily="66" charset="0"/>
              </a:rPr>
              <a:t>Which student conducted an experiment and which student conducted an investigation? Explain your answer.</a:t>
            </a:r>
            <a:endParaRPr lang="en-US" sz="3000" dirty="0">
              <a:solidFill>
                <a:schemeClr val="bg1"/>
              </a:solidFill>
              <a:latin typeface="Bradley Hand ITC" pitchFamily="66"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Physical Properties</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371600"/>
            <a:ext cx="8839200" cy="4343400"/>
          </a:xfrm>
          <a:noFill/>
        </p:spPr>
        <p:txBody>
          <a:bodyPr>
            <a:normAutofit/>
          </a:bodyPr>
          <a:lstStyle/>
          <a:p>
            <a:r>
              <a:rPr lang="en-US" dirty="0" smtClean="0"/>
              <a:t>SC.8.P.8.4: Students will classify and compare substances on the basis of their physical properties and explain that these properties are independent of the amount of the sample. </a:t>
            </a:r>
          </a:p>
          <a:p>
            <a:r>
              <a:rPr lang="en-US" dirty="0" smtClean="0"/>
              <a:t>SC.8.P.8.3: Students will describe density and calculate and compare the densities of various materials using the materials’ masses and volumes</a:t>
            </a:r>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Properties</a:t>
            </a:r>
            <a:endParaRPr lang="en-US" dirty="0"/>
          </a:p>
        </p:txBody>
      </p:sp>
      <p:sp>
        <p:nvSpPr>
          <p:cNvPr id="4" name="Rectangle 3"/>
          <p:cNvSpPr/>
          <p:nvPr/>
        </p:nvSpPr>
        <p:spPr>
          <a:xfrm>
            <a:off x="762000" y="4267200"/>
            <a:ext cx="3813565" cy="707886"/>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Boiling Point</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838200" y="1447800"/>
            <a:ext cx="3813565" cy="707886"/>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Flammability</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5562600" y="1905000"/>
            <a:ext cx="3581400" cy="1323439"/>
          </a:xfrm>
          <a:prstGeom prst="rect">
            <a:avLst/>
          </a:prstGeom>
          <a:noFill/>
        </p:spPr>
        <p:txBody>
          <a:bodyPr wrap="square" lIns="91440" tIns="45720" rIns="91440" bIns="45720">
            <a:spAutoFit/>
          </a:bodyPr>
          <a:lstStyle/>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onducts heat/electricity</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0435" y="4114800"/>
            <a:ext cx="3813565" cy="707886"/>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Ability to rust</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457200" y="2819400"/>
            <a:ext cx="3813565" cy="707886"/>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Density</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304800" y="5410200"/>
            <a:ext cx="8534400" cy="1077218"/>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properties shown above are physical properties? Why are they considered physical?</a:t>
            </a:r>
            <a:endParaRPr lang="en-US" sz="3200" dirty="0">
              <a:solidFill>
                <a:schemeClr val="bg1"/>
              </a:solidFill>
              <a:latin typeface="Bradley Hand ITC" pitchFamily="66" charset="0"/>
            </a:endParaRPr>
          </a:p>
        </p:txBody>
      </p:sp>
      <p:pic>
        <p:nvPicPr>
          <p:cNvPr id="2050" name="Picture 2" descr="http://whatscookingamerica.net/Foto4/BoilingWater.bmp"/>
          <p:cNvPicPr>
            <a:picLocks noChangeAspect="1" noChangeArrowheads="1"/>
          </p:cNvPicPr>
          <p:nvPr/>
        </p:nvPicPr>
        <p:blipFill>
          <a:blip r:embed="rId2" cstate="print"/>
          <a:srcRect/>
          <a:stretch>
            <a:fillRect/>
          </a:stretch>
        </p:blipFill>
        <p:spPr bwMode="auto">
          <a:xfrm>
            <a:off x="304800" y="4114800"/>
            <a:ext cx="866019" cy="1059402"/>
          </a:xfrm>
          <a:prstGeom prst="rect">
            <a:avLst/>
          </a:prstGeom>
          <a:noFill/>
        </p:spPr>
      </p:pic>
      <p:pic>
        <p:nvPicPr>
          <p:cNvPr id="2052" name="Picture 4" descr="http://www.stevespangler.com/stevespangler/uploads/2008/07/seven-layer-column.png"/>
          <p:cNvPicPr>
            <a:picLocks noChangeAspect="1" noChangeArrowheads="1"/>
          </p:cNvPicPr>
          <p:nvPr/>
        </p:nvPicPr>
        <p:blipFill>
          <a:blip r:embed="rId3" cstate="print"/>
          <a:srcRect/>
          <a:stretch>
            <a:fillRect/>
          </a:stretch>
        </p:blipFill>
        <p:spPr bwMode="auto">
          <a:xfrm>
            <a:off x="381000" y="2590800"/>
            <a:ext cx="685800" cy="1164432"/>
          </a:xfrm>
          <a:prstGeom prst="rect">
            <a:avLst/>
          </a:prstGeom>
          <a:noFill/>
        </p:spPr>
      </p:pic>
      <p:pic>
        <p:nvPicPr>
          <p:cNvPr id="2054" name="Picture 6" descr="http://www.clker.com/cliparts/H/h/r/U/8/X/warning-flammable-md.png"/>
          <p:cNvPicPr>
            <a:picLocks noChangeAspect="1" noChangeArrowheads="1"/>
          </p:cNvPicPr>
          <p:nvPr/>
        </p:nvPicPr>
        <p:blipFill>
          <a:blip r:embed="rId4" cstate="print"/>
          <a:srcRect/>
          <a:stretch>
            <a:fillRect/>
          </a:stretch>
        </p:blipFill>
        <p:spPr bwMode="auto">
          <a:xfrm>
            <a:off x="152400" y="1295400"/>
            <a:ext cx="1142999" cy="1043607"/>
          </a:xfrm>
          <a:prstGeom prst="rect">
            <a:avLst/>
          </a:prstGeom>
          <a:noFill/>
        </p:spPr>
      </p:pic>
      <p:pic>
        <p:nvPicPr>
          <p:cNvPr id="2056" name="Picture 8" descr="http://img.hisupplier.com/var/userImages/2008-06/06/yjeducation_164050.jpg"/>
          <p:cNvPicPr>
            <a:picLocks noChangeAspect="1" noChangeArrowheads="1"/>
          </p:cNvPicPr>
          <p:nvPr/>
        </p:nvPicPr>
        <p:blipFill>
          <a:blip r:embed="rId5" cstate="print"/>
          <a:srcRect/>
          <a:stretch>
            <a:fillRect/>
          </a:stretch>
        </p:blipFill>
        <p:spPr bwMode="auto">
          <a:xfrm>
            <a:off x="4267200" y="2133600"/>
            <a:ext cx="1295400" cy="974141"/>
          </a:xfrm>
          <a:prstGeom prst="rect">
            <a:avLst/>
          </a:prstGeom>
          <a:noFill/>
        </p:spPr>
      </p:pic>
      <p:pic>
        <p:nvPicPr>
          <p:cNvPr id="2058" name="Picture 10" descr="http://www.dreamstime.com/old-rusty-nails-thumb18270766.jpg"/>
          <p:cNvPicPr>
            <a:picLocks noChangeAspect="1" noChangeArrowheads="1"/>
          </p:cNvPicPr>
          <p:nvPr/>
        </p:nvPicPr>
        <p:blipFill>
          <a:blip r:embed="rId6" cstate="print"/>
          <a:srcRect/>
          <a:stretch>
            <a:fillRect/>
          </a:stretch>
        </p:blipFill>
        <p:spPr bwMode="auto">
          <a:xfrm>
            <a:off x="4419600" y="3886200"/>
            <a:ext cx="1219200" cy="1121664"/>
          </a:xfrm>
          <a:prstGeom prst="rect">
            <a:avLst/>
          </a:prstGeom>
          <a:noFill/>
        </p:spPr>
      </p:pic>
      <p:sp>
        <p:nvSpPr>
          <p:cNvPr id="15" name="TextBox 14"/>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SC.8.P.8.4</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a:t>
            </a:r>
            <a:endParaRPr lang="en-US" dirty="0"/>
          </a:p>
        </p:txBody>
      </p:sp>
      <p:sp>
        <p:nvSpPr>
          <p:cNvPr id="3" name="Content Placeholder 2"/>
          <p:cNvSpPr>
            <a:spLocks noGrp="1"/>
          </p:cNvSpPr>
          <p:nvPr>
            <p:ph idx="1"/>
          </p:nvPr>
        </p:nvSpPr>
        <p:spPr/>
        <p:txBody>
          <a:bodyPr/>
          <a:lstStyle/>
          <a:p>
            <a:r>
              <a:rPr lang="en-US" dirty="0" smtClean="0">
                <a:hlinkClick r:id="rId2"/>
              </a:rPr>
              <a:t>Density</a:t>
            </a:r>
            <a:endParaRPr lang="en-US" dirty="0" smtClean="0"/>
          </a:p>
          <a:p>
            <a:endParaRPr lang="en-US" dirty="0" smtClean="0"/>
          </a:p>
          <a:p>
            <a:r>
              <a:rPr lang="en-US" dirty="0" smtClean="0"/>
              <a:t>Think about:</a:t>
            </a:r>
          </a:p>
          <a:p>
            <a:pPr>
              <a:buNone/>
            </a:pPr>
            <a:r>
              <a:rPr lang="en-US" dirty="0" smtClean="0"/>
              <a:t>   What happens to the density of a block when you change the volume?  What happens to the mass?</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smtClean="0">
                <a:solidFill>
                  <a:schemeClr val="tx2">
                    <a:lumMod val="75000"/>
                  </a:schemeClr>
                </a:solidFill>
              </a:rPr>
              <a:t>SC.8.P.8.3</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Elements, Compounds, and Mixtures</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990600"/>
            <a:ext cx="8686800" cy="5867400"/>
          </a:xfrm>
          <a:solidFill>
            <a:srgbClr val="006600"/>
          </a:solidFill>
        </p:spPr>
        <p:txBody>
          <a:bodyPr>
            <a:normAutofit fontScale="70000" lnSpcReduction="20000"/>
          </a:bodyPr>
          <a:lstStyle/>
          <a:p>
            <a:r>
              <a:rPr lang="en-US" sz="3700" dirty="0" smtClean="0"/>
              <a:t>SC.8.P.8.7: Students will explain that atoms are the smallest unit of an element and are composed of subatomic particles. </a:t>
            </a:r>
          </a:p>
          <a:p>
            <a:r>
              <a:rPr lang="en-US" sz="3700" dirty="0" smtClean="0"/>
              <a:t>SC.8.P.8.5: Students will describe how elements combine in a multitude of ways to produce compounds that make up all living and nonliving things. </a:t>
            </a:r>
          </a:p>
          <a:p>
            <a:r>
              <a:rPr lang="en-US" sz="3700" dirty="0" smtClean="0"/>
              <a:t>SC.8.P.8.9: Students will differentiate among pure substances, mixtures, and solutions.</a:t>
            </a:r>
          </a:p>
          <a:p>
            <a:r>
              <a:rPr lang="en-US" sz="3700" dirty="0" smtClean="0"/>
              <a:t>SC.8.P.8.1: Students will describe the motion of particles in solids, liquids, and/or gases. </a:t>
            </a:r>
          </a:p>
          <a:p>
            <a:r>
              <a:rPr lang="en-US" sz="3700" dirty="0" smtClean="0"/>
              <a:t>SC.8.P.8.6: Students will explain that elements are grouped in the periodic table according to similarities of their properties. </a:t>
            </a:r>
          </a:p>
          <a:p>
            <a:r>
              <a:rPr lang="en-US" sz="3700" dirty="0" smtClean="0"/>
              <a:t>SC.8.P.8.8: Students will identify common </a:t>
            </a:r>
            <a:r>
              <a:rPr lang="en-US" sz="3700" dirty="0" err="1" smtClean="0"/>
              <a:t>exs</a:t>
            </a:r>
            <a:r>
              <a:rPr lang="en-US" sz="3700" dirty="0" smtClean="0"/>
              <a:t> of acids, bases, salts. Students will compare, contrast, and classify the properties of compounds, including acids and bases. </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Atoms and Elements</a:t>
            </a:r>
            <a:endParaRPr lang="en-US" dirty="0"/>
          </a:p>
        </p:txBody>
      </p:sp>
      <p:pic>
        <p:nvPicPr>
          <p:cNvPr id="96258" name="Picture 2" descr="http://www.universetoday.com/wp-content/uploads/2010/02/c-atom_e.gif"/>
          <p:cNvPicPr>
            <a:picLocks noChangeAspect="1" noChangeArrowheads="1"/>
          </p:cNvPicPr>
          <p:nvPr/>
        </p:nvPicPr>
        <p:blipFill>
          <a:blip r:embed="rId2" cstate="print"/>
          <a:srcRect r="30667"/>
          <a:stretch>
            <a:fillRect/>
          </a:stretch>
        </p:blipFill>
        <p:spPr bwMode="auto">
          <a:xfrm>
            <a:off x="1524000" y="1752600"/>
            <a:ext cx="2092147" cy="2514600"/>
          </a:xfrm>
          <a:prstGeom prst="rect">
            <a:avLst/>
          </a:prstGeom>
          <a:noFill/>
        </p:spPr>
      </p:pic>
      <p:pic>
        <p:nvPicPr>
          <p:cNvPr id="96260" name="Picture 4" descr="http://www.yellowtang.org/images/nitrogen_c_la_784.jpg"/>
          <p:cNvPicPr>
            <a:picLocks noChangeAspect="1" noChangeArrowheads="1"/>
          </p:cNvPicPr>
          <p:nvPr/>
        </p:nvPicPr>
        <p:blipFill>
          <a:blip r:embed="rId3" cstate="print"/>
          <a:srcRect/>
          <a:stretch>
            <a:fillRect/>
          </a:stretch>
        </p:blipFill>
        <p:spPr bwMode="auto">
          <a:xfrm>
            <a:off x="5334000" y="1828800"/>
            <a:ext cx="1964184" cy="2514600"/>
          </a:xfrm>
          <a:prstGeom prst="rect">
            <a:avLst/>
          </a:prstGeom>
          <a:noFill/>
        </p:spPr>
      </p:pic>
      <p:sp>
        <p:nvSpPr>
          <p:cNvPr id="6" name="TextBox 5"/>
          <p:cNvSpPr txBox="1"/>
          <p:nvPr/>
        </p:nvSpPr>
        <p:spPr>
          <a:xfrm>
            <a:off x="304800" y="4953000"/>
            <a:ext cx="86106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Label the parts of the atoms above.  What is the difference between a Carbon atom and a Nitrogen atom?</a:t>
            </a:r>
            <a:endParaRPr lang="en-US" sz="3200" dirty="0">
              <a:solidFill>
                <a:schemeClr val="bg1"/>
              </a:solidFill>
              <a:latin typeface="Bradley Hand ITC" pitchFamily="66" charset="0"/>
            </a:endParaRPr>
          </a:p>
        </p:txBody>
      </p:sp>
      <p:sp>
        <p:nvSpPr>
          <p:cNvPr id="7" name="TextBox 6"/>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SC.8.P.8.7</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and Compounds</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SC.8.P.8.5</a:t>
            </a:r>
            <a:endParaRPr lang="en-US" dirty="0">
              <a:solidFill>
                <a:schemeClr val="tx2">
                  <a:lumMod val="75000"/>
                </a:schemeClr>
              </a:solidFill>
            </a:endParaRPr>
          </a:p>
        </p:txBody>
      </p:sp>
      <p:sp>
        <p:nvSpPr>
          <p:cNvPr id="5" name="Rectangle 4"/>
          <p:cNvSpPr/>
          <p:nvPr/>
        </p:nvSpPr>
        <p:spPr>
          <a:xfrm>
            <a:off x="457200" y="1752600"/>
            <a:ext cx="2361609" cy="1323439"/>
          </a:xfrm>
          <a:prstGeom prst="rect">
            <a:avLst/>
          </a:prstGeom>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Hydrogen </a:t>
            </a:r>
          </a:p>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Oxygen</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3276600" y="1752600"/>
            <a:ext cx="2347116" cy="1323439"/>
          </a:xfrm>
          <a:prstGeom prst="rect">
            <a:avLst/>
          </a:prstGeom>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Sodium </a:t>
            </a:r>
          </a:p>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Chlorine</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Rectangle 6"/>
          <p:cNvSpPr/>
          <p:nvPr/>
        </p:nvSpPr>
        <p:spPr>
          <a:xfrm>
            <a:off x="6019800" y="1447800"/>
            <a:ext cx="2731902" cy="1938992"/>
          </a:xfrm>
          <a:prstGeom prst="rect">
            <a:avLst/>
          </a:prstGeom>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Carbon </a:t>
            </a:r>
          </a:p>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Hydrogen </a:t>
            </a:r>
          </a:p>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Oxygen</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Rectangle 7"/>
          <p:cNvSpPr/>
          <p:nvPr/>
        </p:nvSpPr>
        <p:spPr>
          <a:xfrm>
            <a:off x="6400800" y="3810000"/>
            <a:ext cx="1949766"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Water</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990600" y="3810000"/>
            <a:ext cx="1263487"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Salt</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3581400" y="3810000"/>
            <a:ext cx="1788631"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Sugar</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TextBox 11"/>
          <p:cNvSpPr txBox="1"/>
          <p:nvPr/>
        </p:nvSpPr>
        <p:spPr>
          <a:xfrm>
            <a:off x="304800" y="5181600"/>
            <a:ext cx="8686800" cy="1323439"/>
          </a:xfrm>
          <a:prstGeom prst="rect">
            <a:avLst/>
          </a:prstGeom>
          <a:solidFill>
            <a:srgbClr val="006600"/>
          </a:solidFill>
        </p:spPr>
        <p:txBody>
          <a:bodyPr wrap="square" rtlCol="0">
            <a:spAutoFit/>
          </a:bodyPr>
          <a:lstStyle/>
          <a:p>
            <a:pPr algn="ctr"/>
            <a:r>
              <a:rPr lang="en-US" sz="4000" dirty="0" smtClean="0">
                <a:solidFill>
                  <a:schemeClr val="bg1"/>
                </a:solidFill>
                <a:latin typeface="Bradley Hand ITC" pitchFamily="66" charset="0"/>
              </a:rPr>
              <a:t>Match the elements (in blue) to the compounds (in red) that they create.</a:t>
            </a:r>
            <a:endParaRPr lang="en-US" sz="4000" dirty="0">
              <a:solidFill>
                <a:schemeClr val="bg1"/>
              </a:solidFill>
              <a:latin typeface="Bradley Hand ITC" pitchFamily="66"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Pure Substances </a:t>
            </a:r>
            <a:r>
              <a:rPr lang="en-US" dirty="0" err="1" smtClean="0"/>
              <a:t>vs</a:t>
            </a:r>
            <a:r>
              <a:rPr lang="en-US" dirty="0" smtClean="0"/>
              <a:t> Mixtures</a:t>
            </a:r>
            <a:endParaRPr lang="en-US" dirty="0"/>
          </a:p>
        </p:txBody>
      </p:sp>
      <p:sp>
        <p:nvSpPr>
          <p:cNvPr id="3" name="Content Placeholder 2"/>
          <p:cNvSpPr>
            <a:spLocks noGrp="1"/>
          </p:cNvSpPr>
          <p:nvPr>
            <p:ph idx="1"/>
          </p:nvPr>
        </p:nvSpPr>
        <p:spPr>
          <a:xfrm>
            <a:off x="228600" y="1828800"/>
            <a:ext cx="8763000" cy="4525963"/>
          </a:xfrm>
        </p:spPr>
        <p:txBody>
          <a:bodyPr/>
          <a:lstStyle/>
          <a:p>
            <a:r>
              <a:rPr lang="en-US" dirty="0" smtClean="0">
                <a:hlinkClick r:id="rId3"/>
              </a:rPr>
              <a:t>Compounds and Mixtures</a:t>
            </a:r>
            <a:endParaRPr lang="en-US" dirty="0" smtClean="0"/>
          </a:p>
          <a:p>
            <a:endParaRPr lang="en-US" dirty="0" smtClean="0"/>
          </a:p>
          <a:p>
            <a:r>
              <a:rPr lang="en-US" dirty="0" smtClean="0"/>
              <a:t>Think about:</a:t>
            </a:r>
          </a:p>
          <a:p>
            <a:pPr>
              <a:buNone/>
            </a:pPr>
            <a:r>
              <a:rPr lang="en-US" dirty="0" smtClean="0"/>
              <a:t>    What is the main difference between a compound and a mixture?</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SC.8.P.8.9</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pic>
        <p:nvPicPr>
          <p:cNvPr id="102406" name="Picture 6" descr="http://x68.xanga.com/75ef651465430275195223/m219343452.jpg"/>
          <p:cNvPicPr>
            <a:picLocks noChangeAspect="1" noChangeArrowheads="1"/>
          </p:cNvPicPr>
          <p:nvPr/>
        </p:nvPicPr>
        <p:blipFill>
          <a:blip r:embed="rId2" cstate="print"/>
          <a:srcRect/>
          <a:stretch>
            <a:fillRect/>
          </a:stretch>
        </p:blipFill>
        <p:spPr bwMode="auto">
          <a:xfrm>
            <a:off x="3886200" y="1752600"/>
            <a:ext cx="1371600" cy="2557968"/>
          </a:xfrm>
          <a:prstGeom prst="rect">
            <a:avLst/>
          </a:prstGeom>
          <a:noFill/>
        </p:spPr>
      </p:pic>
      <p:pic>
        <p:nvPicPr>
          <p:cNvPr id="102410" name="Picture 10" descr="http://www.prlog.org/10671960-brass-instruments.jpg"/>
          <p:cNvPicPr>
            <a:picLocks noChangeAspect="1" noChangeArrowheads="1"/>
          </p:cNvPicPr>
          <p:nvPr/>
        </p:nvPicPr>
        <p:blipFill>
          <a:blip r:embed="rId3" cstate="print"/>
          <a:srcRect/>
          <a:stretch>
            <a:fillRect/>
          </a:stretch>
        </p:blipFill>
        <p:spPr bwMode="auto">
          <a:xfrm>
            <a:off x="6400800" y="2057400"/>
            <a:ext cx="2209800" cy="2209801"/>
          </a:xfrm>
          <a:prstGeom prst="rect">
            <a:avLst/>
          </a:prstGeom>
          <a:noFill/>
        </p:spPr>
      </p:pic>
      <p:pic>
        <p:nvPicPr>
          <p:cNvPr id="102414" name="Picture 14" descr="http://www.paksession.com/wp-content/uploads/2011/09/Apple-Juices.jpg"/>
          <p:cNvPicPr>
            <a:picLocks noChangeAspect="1" noChangeArrowheads="1"/>
          </p:cNvPicPr>
          <p:nvPr/>
        </p:nvPicPr>
        <p:blipFill>
          <a:blip r:embed="rId4" cstate="print"/>
          <a:srcRect/>
          <a:stretch>
            <a:fillRect/>
          </a:stretch>
        </p:blipFill>
        <p:spPr bwMode="auto">
          <a:xfrm>
            <a:off x="533400" y="2209800"/>
            <a:ext cx="2362200" cy="1804721"/>
          </a:xfrm>
          <a:prstGeom prst="rect">
            <a:avLst/>
          </a:prstGeom>
          <a:noFill/>
        </p:spPr>
      </p:pic>
      <p:sp>
        <p:nvSpPr>
          <p:cNvPr id="11" name="TextBox 10"/>
          <p:cNvSpPr txBox="1"/>
          <p:nvPr/>
        </p:nvSpPr>
        <p:spPr>
          <a:xfrm>
            <a:off x="0" y="5029200"/>
            <a:ext cx="9144000" cy="1938992"/>
          </a:xfrm>
          <a:prstGeom prst="rect">
            <a:avLst/>
          </a:prstGeom>
          <a:solidFill>
            <a:srgbClr val="006600"/>
          </a:solidFill>
        </p:spPr>
        <p:txBody>
          <a:bodyPr wrap="square" rtlCol="0">
            <a:spAutoFit/>
          </a:bodyPr>
          <a:lstStyle/>
          <a:p>
            <a:pPr algn="ctr"/>
            <a:r>
              <a:rPr lang="en-US" sz="4000" dirty="0" smtClean="0">
                <a:solidFill>
                  <a:schemeClr val="bg1"/>
                </a:solidFill>
                <a:latin typeface="Bradley Hand ITC" pitchFamily="66" charset="0"/>
              </a:rPr>
              <a:t>Identify the solute and solvent for each of the solutions above as either a solid, liquid, or gas.</a:t>
            </a:r>
            <a:endParaRPr lang="en-US" sz="4000" dirty="0">
              <a:solidFill>
                <a:schemeClr val="bg1"/>
              </a:solidFill>
              <a:latin typeface="Bradley Hand ITC" pitchFamily="66" charset="0"/>
            </a:endParaRPr>
          </a:p>
        </p:txBody>
      </p:sp>
      <p:sp>
        <p:nvSpPr>
          <p:cNvPr id="12" name="TextBox 11"/>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SC.8.P.8.9</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92162"/>
          </a:xfrm>
        </p:spPr>
        <p:txBody>
          <a:bodyPr/>
          <a:lstStyle/>
          <a:p>
            <a:r>
              <a:rPr lang="en-US" dirty="0" smtClean="0"/>
              <a:t>Variables</a:t>
            </a:r>
            <a:endParaRPr lang="en-US" dirty="0"/>
          </a:p>
        </p:txBody>
      </p:sp>
      <p:sp>
        <p:nvSpPr>
          <p:cNvPr id="3" name="Content Placeholder 2"/>
          <p:cNvSpPr>
            <a:spLocks noGrp="1"/>
          </p:cNvSpPr>
          <p:nvPr>
            <p:ph idx="1"/>
          </p:nvPr>
        </p:nvSpPr>
        <p:spPr>
          <a:xfrm>
            <a:off x="152400" y="914401"/>
            <a:ext cx="8839200" cy="1295399"/>
          </a:xfrm>
        </p:spPr>
        <p:txBody>
          <a:bodyPr>
            <a:normAutofit/>
          </a:bodyPr>
          <a:lstStyle/>
          <a:p>
            <a:pPr>
              <a:buNone/>
            </a:pPr>
            <a:r>
              <a:rPr lang="en-US" sz="2400" dirty="0" smtClean="0">
                <a:solidFill>
                  <a:schemeClr val="accent6">
                    <a:lumMod val="75000"/>
                  </a:schemeClr>
                </a:solidFill>
                <a:latin typeface="+mj-lt"/>
              </a:rPr>
              <a:t>     Lindsey wanted to determine how the temperature of the water in her pool changed throughout the year.  She took measurements and made the following graph.</a:t>
            </a:r>
            <a:endParaRPr lang="en-US" sz="2400" dirty="0">
              <a:solidFill>
                <a:schemeClr val="accent6">
                  <a:lumMod val="75000"/>
                </a:schemeClr>
              </a:solidFill>
              <a:latin typeface="+mj-lt"/>
            </a:endParaRPr>
          </a:p>
        </p:txBody>
      </p:sp>
      <p:pic>
        <p:nvPicPr>
          <p:cNvPr id="54274" name="Picture 2" descr="http://tchester.org/znet/fallbrook/weather/water_temp.gif"/>
          <p:cNvPicPr>
            <a:picLocks noChangeAspect="1" noChangeArrowheads="1"/>
          </p:cNvPicPr>
          <p:nvPr/>
        </p:nvPicPr>
        <p:blipFill>
          <a:blip r:embed="rId2" cstate="print"/>
          <a:srcRect/>
          <a:stretch>
            <a:fillRect/>
          </a:stretch>
        </p:blipFill>
        <p:spPr bwMode="auto">
          <a:xfrm>
            <a:off x="2057400" y="2133600"/>
            <a:ext cx="5029200" cy="3429000"/>
          </a:xfrm>
          <a:prstGeom prst="rect">
            <a:avLst/>
          </a:prstGeom>
          <a:noFill/>
        </p:spPr>
      </p:pic>
      <p:sp>
        <p:nvSpPr>
          <p:cNvPr id="5" name="TextBox 4"/>
          <p:cNvSpPr txBox="1"/>
          <p:nvPr/>
        </p:nvSpPr>
        <p:spPr>
          <a:xfrm>
            <a:off x="0" y="5638800"/>
            <a:ext cx="9144000" cy="954107"/>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In her investigation, what was the test (dependent) variable and what was the outcome (independent)variable?</a:t>
            </a:r>
            <a:endParaRPr lang="en-US" sz="2800" dirty="0">
              <a:solidFill>
                <a:schemeClr val="bg1"/>
              </a:solidFill>
              <a:latin typeface="Bradley Hand ITC" pitchFamily="66" charset="0"/>
            </a:endParaRPr>
          </a:p>
        </p:txBody>
      </p:sp>
      <p:sp>
        <p:nvSpPr>
          <p:cNvPr id="6" name="TextBox 5"/>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SC.7.N.1.4</a:t>
            </a:r>
            <a:endParaRPr lang="en-US" dirty="0">
              <a:solidFill>
                <a:schemeClr val="tx2">
                  <a:lumMod val="75000"/>
                </a:schemeClr>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of Particles</a:t>
            </a:r>
            <a:endParaRPr lang="en-US" dirty="0"/>
          </a:p>
        </p:txBody>
      </p:sp>
      <p:sp>
        <p:nvSpPr>
          <p:cNvPr id="5" name="Content Placeholder 4"/>
          <p:cNvSpPr>
            <a:spLocks noGrp="1"/>
          </p:cNvSpPr>
          <p:nvPr>
            <p:ph idx="1"/>
          </p:nvPr>
        </p:nvSpPr>
        <p:spPr/>
        <p:txBody>
          <a:bodyPr/>
          <a:lstStyle/>
          <a:p>
            <a:r>
              <a:rPr lang="en-US" dirty="0" smtClean="0">
                <a:hlinkClick r:id="rId3"/>
              </a:rPr>
              <a:t>Solids, Liquids, and Gases</a:t>
            </a:r>
            <a:endParaRPr lang="en-US" dirty="0" smtClean="0"/>
          </a:p>
          <a:p>
            <a:r>
              <a:rPr lang="en-US" dirty="0" smtClean="0">
                <a:hlinkClick r:id="rId4"/>
              </a:rPr>
              <a:t>States of Matter</a:t>
            </a:r>
            <a:endParaRPr lang="en-US" dirty="0" smtClean="0"/>
          </a:p>
          <a:p>
            <a:endParaRPr lang="en-US" dirty="0" smtClean="0"/>
          </a:p>
          <a:p>
            <a:r>
              <a:rPr lang="en-US" dirty="0" smtClean="0"/>
              <a:t>Think about:</a:t>
            </a:r>
          </a:p>
          <a:p>
            <a:pPr>
              <a:buNone/>
            </a:pPr>
            <a:r>
              <a:rPr lang="en-US" dirty="0" smtClean="0"/>
              <a:t>    Why do the particles in gases move more freely than those in solids or liquids?</a:t>
            </a:r>
            <a:endParaRPr lang="en-US" dirty="0"/>
          </a:p>
        </p:txBody>
      </p:sp>
      <p:sp>
        <p:nvSpPr>
          <p:cNvPr id="6" name="TextBox 5"/>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SC.8.P.8.1</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Table</a:t>
            </a:r>
            <a:endParaRPr lang="en-US" dirty="0"/>
          </a:p>
        </p:txBody>
      </p:sp>
      <p:pic>
        <p:nvPicPr>
          <p:cNvPr id="97284" name="Picture 4" descr="http://people.seas.harvard.edu/~jones/ap216/images/bandgap_engineering/periodic_table.gif"/>
          <p:cNvPicPr>
            <a:picLocks noChangeAspect="1" noChangeArrowheads="1"/>
          </p:cNvPicPr>
          <p:nvPr/>
        </p:nvPicPr>
        <p:blipFill>
          <a:blip r:embed="rId2" cstate="print"/>
          <a:srcRect/>
          <a:stretch>
            <a:fillRect/>
          </a:stretch>
        </p:blipFill>
        <p:spPr bwMode="auto">
          <a:xfrm>
            <a:off x="1524000" y="1600200"/>
            <a:ext cx="5362575" cy="2905125"/>
          </a:xfrm>
          <a:prstGeom prst="rect">
            <a:avLst/>
          </a:prstGeom>
          <a:noFill/>
        </p:spPr>
      </p:pic>
      <p:sp>
        <p:nvSpPr>
          <p:cNvPr id="6" name="TextBox 5"/>
          <p:cNvSpPr txBox="1"/>
          <p:nvPr/>
        </p:nvSpPr>
        <p:spPr>
          <a:xfrm>
            <a:off x="76200" y="4800600"/>
            <a:ext cx="8839200" cy="1754326"/>
          </a:xfrm>
          <a:prstGeom prst="rect">
            <a:avLst/>
          </a:prstGeom>
          <a:solidFill>
            <a:srgbClr val="006600"/>
          </a:solidFill>
        </p:spPr>
        <p:txBody>
          <a:bodyPr wrap="square" rtlCol="0">
            <a:spAutoFit/>
          </a:bodyPr>
          <a:lstStyle/>
          <a:p>
            <a:pPr algn="ctr"/>
            <a:r>
              <a:rPr lang="en-US" sz="3600" dirty="0" smtClean="0">
                <a:solidFill>
                  <a:schemeClr val="bg1"/>
                </a:solidFill>
                <a:latin typeface="Bradley Hand ITC" pitchFamily="66" charset="0"/>
              </a:rPr>
              <a:t>Which of these elements has properties most similar to </a:t>
            </a:r>
            <a:r>
              <a:rPr lang="en-US" sz="3600" b="1" dirty="0" smtClean="0">
                <a:solidFill>
                  <a:schemeClr val="bg1"/>
                </a:solidFill>
                <a:latin typeface="Bradley Hand ITC" pitchFamily="66" charset="0"/>
              </a:rPr>
              <a:t>Magnesium</a:t>
            </a:r>
            <a:r>
              <a:rPr lang="en-US" sz="3600" dirty="0" smtClean="0">
                <a:solidFill>
                  <a:schemeClr val="bg1"/>
                </a:solidFill>
                <a:latin typeface="Bradley Hand ITC" pitchFamily="66" charset="0"/>
              </a:rPr>
              <a:t>: Sodium, Calcium, or Manganese? How do you know?</a:t>
            </a:r>
            <a:endParaRPr lang="en-US" sz="3600" dirty="0">
              <a:solidFill>
                <a:schemeClr val="bg1"/>
              </a:solidFill>
              <a:latin typeface="Bradley Hand ITC" pitchFamily="66" charset="0"/>
            </a:endParaRPr>
          </a:p>
        </p:txBody>
      </p:sp>
      <p:sp>
        <p:nvSpPr>
          <p:cNvPr id="7" name="TextBox 6"/>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SC.8.P.8.6</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Acids, Bases, and Salts</a:t>
            </a:r>
            <a:endParaRPr lang="en-US" dirty="0"/>
          </a:p>
        </p:txBody>
      </p:sp>
      <p:sp>
        <p:nvSpPr>
          <p:cNvPr id="3" name="Content Placeholder 2"/>
          <p:cNvSpPr>
            <a:spLocks noGrp="1"/>
          </p:cNvSpPr>
          <p:nvPr>
            <p:ph idx="1"/>
          </p:nvPr>
        </p:nvSpPr>
        <p:spPr>
          <a:xfrm>
            <a:off x="457200" y="1600200"/>
            <a:ext cx="8229600" cy="4953000"/>
          </a:xfrm>
          <a:solidFill>
            <a:srgbClr val="006600"/>
          </a:solidFill>
        </p:spPr>
        <p:txBody>
          <a:bodyPr>
            <a:normAutofit fontScale="92500" lnSpcReduction="10000"/>
          </a:bodyPr>
          <a:lstStyle/>
          <a:p>
            <a:r>
              <a:rPr lang="en-US" dirty="0" smtClean="0">
                <a:hlinkClick r:id="rId3"/>
              </a:rPr>
              <a:t>Kitchen Chemistry</a:t>
            </a:r>
            <a:endParaRPr lang="en-US" dirty="0" smtClean="0"/>
          </a:p>
          <a:p>
            <a:r>
              <a:rPr lang="en-US" dirty="0" smtClean="0"/>
              <a:t>Think about:</a:t>
            </a:r>
          </a:p>
          <a:p>
            <a:pPr>
              <a:buNone/>
            </a:pPr>
            <a:r>
              <a:rPr lang="en-US" dirty="0" smtClean="0"/>
              <a:t>    Which substances reacted with baking soda to create a gas?  Why?</a:t>
            </a:r>
          </a:p>
          <a:p>
            <a:pPr>
              <a:buNone/>
            </a:pPr>
            <a:endParaRPr lang="en-US" dirty="0" smtClean="0"/>
          </a:p>
          <a:p>
            <a:r>
              <a:rPr lang="en-US" dirty="0" smtClean="0">
                <a:hlinkClick r:id="rId4"/>
              </a:rPr>
              <a:t>Acids and Bases</a:t>
            </a:r>
            <a:endParaRPr lang="en-US" dirty="0" smtClean="0"/>
          </a:p>
          <a:p>
            <a:r>
              <a:rPr lang="en-US" dirty="0" smtClean="0"/>
              <a:t>Think about:</a:t>
            </a:r>
          </a:p>
          <a:p>
            <a:pPr>
              <a:buNone/>
            </a:pPr>
            <a:r>
              <a:rPr lang="en-US" dirty="0" smtClean="0"/>
              <a:t>    What is created when a base (alkali) is added to an acid?</a:t>
            </a:r>
          </a:p>
          <a:p>
            <a:pPr>
              <a:buNone/>
            </a:pPr>
            <a:r>
              <a:rPr lang="en-US" dirty="0" smtClean="0"/>
              <a:t>    </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SC.8.P.8.8</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Physical </a:t>
            </a:r>
            <a:r>
              <a:rPr lang="en-US" dirty="0" err="1" smtClean="0"/>
              <a:t>vs</a:t>
            </a:r>
            <a:r>
              <a:rPr lang="en-US" dirty="0" smtClean="0"/>
              <a:t> Chemical Changes</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143000"/>
            <a:ext cx="8686800" cy="4038600"/>
          </a:xfrm>
          <a:noFill/>
        </p:spPr>
        <p:txBody>
          <a:bodyPr>
            <a:normAutofit lnSpcReduction="10000"/>
          </a:bodyPr>
          <a:lstStyle/>
          <a:p>
            <a:r>
              <a:rPr lang="en-US" dirty="0" smtClean="0"/>
              <a:t>SC.8.P.9.2</a:t>
            </a:r>
            <a:r>
              <a:rPr lang="en-US" sz="3700" dirty="0" smtClean="0"/>
              <a:t>: </a:t>
            </a:r>
            <a:r>
              <a:rPr lang="en-US" dirty="0" smtClean="0"/>
              <a:t>Students will differentiate between physical and chemical changes. </a:t>
            </a:r>
            <a:endParaRPr lang="en-US" sz="3700" dirty="0" smtClean="0"/>
          </a:p>
          <a:p>
            <a:r>
              <a:rPr lang="en-US" sz="3700" dirty="0" smtClean="0"/>
              <a:t>SC.</a:t>
            </a:r>
            <a:r>
              <a:rPr lang="en-US" dirty="0" smtClean="0"/>
              <a:t>8.P.9.1</a:t>
            </a:r>
            <a:r>
              <a:rPr lang="en-US" sz="3700" dirty="0" smtClean="0"/>
              <a:t>: </a:t>
            </a:r>
            <a:r>
              <a:rPr lang="en-US" dirty="0" smtClean="0"/>
              <a:t>Students will explain that mass is conserved when substances undergo physical and chemical changes, according to the Law of Conservation of Mass. </a:t>
            </a:r>
            <a:endParaRPr lang="en-US" sz="3700" dirty="0" smtClean="0"/>
          </a:p>
          <a:p>
            <a:r>
              <a:rPr lang="en-US" sz="3700" dirty="0" smtClean="0"/>
              <a:t>SC.</a:t>
            </a:r>
            <a:r>
              <a:rPr lang="en-US" dirty="0" smtClean="0"/>
              <a:t>8.P.9.3: Students will describe how temperature influences chemical changes</a:t>
            </a:r>
            <a:endParaRPr lang="en-US" sz="3700" dirty="0" smtClean="0"/>
          </a:p>
          <a:p>
            <a:pPr>
              <a:buNone/>
            </a:pPr>
            <a:endParaRPr lang="en-US"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t>
            </a:r>
            <a:r>
              <a:rPr lang="en-US" dirty="0" err="1" smtClean="0"/>
              <a:t>vs</a:t>
            </a:r>
            <a:r>
              <a:rPr lang="en-US" dirty="0" smtClean="0"/>
              <a:t> Chemical Changes</a:t>
            </a:r>
            <a:endParaRPr lang="en-US" dirty="0"/>
          </a:p>
        </p:txBody>
      </p:sp>
      <p:pic>
        <p:nvPicPr>
          <p:cNvPr id="105474" name="Picture 2" descr="http://sacramentosidetracks.com/wp-content/uploads/2011/04/campfire2.jpg"/>
          <p:cNvPicPr>
            <a:picLocks noChangeAspect="1" noChangeArrowheads="1"/>
          </p:cNvPicPr>
          <p:nvPr/>
        </p:nvPicPr>
        <p:blipFill>
          <a:blip r:embed="rId2" cstate="print"/>
          <a:srcRect/>
          <a:stretch>
            <a:fillRect/>
          </a:stretch>
        </p:blipFill>
        <p:spPr bwMode="auto">
          <a:xfrm>
            <a:off x="228600" y="1981200"/>
            <a:ext cx="2133600" cy="1555067"/>
          </a:xfrm>
          <a:prstGeom prst="rect">
            <a:avLst/>
          </a:prstGeom>
          <a:noFill/>
        </p:spPr>
      </p:pic>
      <p:pic>
        <p:nvPicPr>
          <p:cNvPr id="105478" name="Picture 6" descr="http://thumbs.ifood.tv/files/u12/fried_egg_breaking.jpg"/>
          <p:cNvPicPr>
            <a:picLocks noChangeAspect="1" noChangeArrowheads="1"/>
          </p:cNvPicPr>
          <p:nvPr/>
        </p:nvPicPr>
        <p:blipFill>
          <a:blip r:embed="rId3" cstate="print"/>
          <a:srcRect/>
          <a:stretch>
            <a:fillRect/>
          </a:stretch>
        </p:blipFill>
        <p:spPr bwMode="auto">
          <a:xfrm>
            <a:off x="6705600" y="1981200"/>
            <a:ext cx="2082800" cy="1562100"/>
          </a:xfrm>
          <a:prstGeom prst="rect">
            <a:avLst/>
          </a:prstGeom>
          <a:noFill/>
        </p:spPr>
      </p:pic>
      <p:pic>
        <p:nvPicPr>
          <p:cNvPr id="105480" name="Picture 8" descr="http://www.learner.org/courses/essential/physicalsci/images/s4.ice_melt2.jpg"/>
          <p:cNvPicPr>
            <a:picLocks noChangeAspect="1" noChangeArrowheads="1"/>
          </p:cNvPicPr>
          <p:nvPr/>
        </p:nvPicPr>
        <p:blipFill>
          <a:blip r:embed="rId4" cstate="print"/>
          <a:srcRect/>
          <a:stretch>
            <a:fillRect/>
          </a:stretch>
        </p:blipFill>
        <p:spPr bwMode="auto">
          <a:xfrm>
            <a:off x="2819400" y="1981200"/>
            <a:ext cx="1524000" cy="1524000"/>
          </a:xfrm>
          <a:prstGeom prst="rect">
            <a:avLst/>
          </a:prstGeom>
          <a:noFill/>
        </p:spPr>
      </p:pic>
      <p:pic>
        <p:nvPicPr>
          <p:cNvPr id="105482" name="Picture 10" descr="http://www.robotroom.com/Robot-Contest-Arena/Cutting-paper-board-with-scissors.jpg"/>
          <p:cNvPicPr>
            <a:picLocks noChangeAspect="1" noChangeArrowheads="1"/>
          </p:cNvPicPr>
          <p:nvPr/>
        </p:nvPicPr>
        <p:blipFill>
          <a:blip r:embed="rId5" cstate="print"/>
          <a:srcRect/>
          <a:stretch>
            <a:fillRect/>
          </a:stretch>
        </p:blipFill>
        <p:spPr bwMode="auto">
          <a:xfrm>
            <a:off x="4800600" y="1981200"/>
            <a:ext cx="1447800" cy="1486409"/>
          </a:xfrm>
          <a:prstGeom prst="rect">
            <a:avLst/>
          </a:prstGeom>
          <a:noFill/>
        </p:spPr>
      </p:pic>
      <p:sp>
        <p:nvSpPr>
          <p:cNvPr id="9" name="TextBox 8"/>
          <p:cNvSpPr txBox="1"/>
          <p:nvPr/>
        </p:nvSpPr>
        <p:spPr>
          <a:xfrm>
            <a:off x="0" y="4419600"/>
            <a:ext cx="9144000" cy="1938992"/>
          </a:xfrm>
          <a:prstGeom prst="rect">
            <a:avLst/>
          </a:prstGeom>
          <a:solidFill>
            <a:srgbClr val="006600"/>
          </a:solidFill>
        </p:spPr>
        <p:txBody>
          <a:bodyPr wrap="square" rtlCol="0">
            <a:spAutoFit/>
          </a:bodyPr>
          <a:lstStyle/>
          <a:p>
            <a:pPr algn="ctr"/>
            <a:r>
              <a:rPr lang="en-US" sz="4000" dirty="0" smtClean="0">
                <a:solidFill>
                  <a:schemeClr val="bg1"/>
                </a:solidFill>
                <a:latin typeface="Bradley Hand ITC" pitchFamily="66" charset="0"/>
              </a:rPr>
              <a:t>Which images above are examples of physical changes and which are chemical changes?  How do you know?</a:t>
            </a:r>
            <a:endParaRPr lang="en-US" sz="4000" dirty="0">
              <a:solidFill>
                <a:schemeClr val="bg1"/>
              </a:solidFill>
              <a:latin typeface="Bradley Hand ITC" pitchFamily="66" charset="0"/>
            </a:endParaRPr>
          </a:p>
        </p:txBody>
      </p:sp>
      <p:sp>
        <p:nvSpPr>
          <p:cNvPr id="10" name="TextBox 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SC.8.P.9.2</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of Mass</a:t>
            </a:r>
            <a:endParaRPr lang="en-US" dirty="0"/>
          </a:p>
        </p:txBody>
      </p:sp>
      <p:pic>
        <p:nvPicPr>
          <p:cNvPr id="109580" name="Picture 12" descr="http://3.bp.blogspot.com/-RCReZGvRBeU/TzmQFoqRIYI/AAAAAAAACRE/aOtjjIP7gTM/s1600/plastic-water-bottle.jpg"/>
          <p:cNvPicPr>
            <a:picLocks noChangeAspect="1" noChangeArrowheads="1"/>
          </p:cNvPicPr>
          <p:nvPr/>
        </p:nvPicPr>
        <p:blipFill>
          <a:blip r:embed="rId2" cstate="print"/>
          <a:srcRect l="28718" r="28205"/>
          <a:stretch>
            <a:fillRect/>
          </a:stretch>
        </p:blipFill>
        <p:spPr bwMode="auto">
          <a:xfrm>
            <a:off x="152400" y="2209800"/>
            <a:ext cx="709927" cy="2108654"/>
          </a:xfrm>
          <a:prstGeom prst="rect">
            <a:avLst/>
          </a:prstGeom>
          <a:noFill/>
        </p:spPr>
      </p:pic>
      <p:pic>
        <p:nvPicPr>
          <p:cNvPr id="109582" name="Picture 14" descr="http://blogs.plos.org/bodypolitic/files/2010/09/sugar.jpg"/>
          <p:cNvPicPr>
            <a:picLocks noChangeAspect="1" noChangeArrowheads="1"/>
          </p:cNvPicPr>
          <p:nvPr/>
        </p:nvPicPr>
        <p:blipFill>
          <a:blip r:embed="rId3" cstate="print"/>
          <a:srcRect/>
          <a:stretch>
            <a:fillRect/>
          </a:stretch>
        </p:blipFill>
        <p:spPr bwMode="auto">
          <a:xfrm>
            <a:off x="1066800" y="2133600"/>
            <a:ext cx="1447800" cy="1085850"/>
          </a:xfrm>
          <a:prstGeom prst="rect">
            <a:avLst/>
          </a:prstGeom>
          <a:noFill/>
        </p:spPr>
      </p:pic>
      <p:pic>
        <p:nvPicPr>
          <p:cNvPr id="109584" name="Picture 16" descr="http://3.bp.blogspot.com/-4ZBOT3fyk54/TYvGOmPjT5I/AAAAAAAAH3o/1BWR9ZSEUIE/s1600/yeast-732837.jpg"/>
          <p:cNvPicPr>
            <a:picLocks noChangeAspect="1" noChangeArrowheads="1"/>
          </p:cNvPicPr>
          <p:nvPr/>
        </p:nvPicPr>
        <p:blipFill>
          <a:blip r:embed="rId4" cstate="print"/>
          <a:srcRect l="24000" b="42857"/>
          <a:stretch>
            <a:fillRect/>
          </a:stretch>
        </p:blipFill>
        <p:spPr bwMode="auto">
          <a:xfrm>
            <a:off x="990600" y="3276600"/>
            <a:ext cx="1600200" cy="976964"/>
          </a:xfrm>
          <a:prstGeom prst="rect">
            <a:avLst/>
          </a:prstGeom>
          <a:noFill/>
        </p:spPr>
      </p:pic>
      <p:pic>
        <p:nvPicPr>
          <p:cNvPr id="109586" name="Picture 18" descr="http://blog.hmns.org/wp-content/uploads/2008/05/yeastballoon1.jpg"/>
          <p:cNvPicPr>
            <a:picLocks noChangeAspect="1" noChangeArrowheads="1"/>
          </p:cNvPicPr>
          <p:nvPr/>
        </p:nvPicPr>
        <p:blipFill>
          <a:blip r:embed="rId5" cstate="print"/>
          <a:srcRect/>
          <a:stretch>
            <a:fillRect/>
          </a:stretch>
        </p:blipFill>
        <p:spPr bwMode="auto">
          <a:xfrm>
            <a:off x="6629400" y="2057400"/>
            <a:ext cx="1905000" cy="2459182"/>
          </a:xfrm>
          <a:prstGeom prst="rect">
            <a:avLst/>
          </a:prstGeom>
          <a:noFill/>
        </p:spPr>
      </p:pic>
      <p:pic>
        <p:nvPicPr>
          <p:cNvPr id="109588" name="Picture 20" descr="http://a.rgbimg.com/cache1qbti6/users/c/cr/crisderaud/300/mWl2qXQ.jpg"/>
          <p:cNvPicPr>
            <a:picLocks noChangeAspect="1" noChangeArrowheads="1"/>
          </p:cNvPicPr>
          <p:nvPr/>
        </p:nvPicPr>
        <p:blipFill>
          <a:blip r:embed="rId6" cstate="print"/>
          <a:srcRect/>
          <a:stretch>
            <a:fillRect/>
          </a:stretch>
        </p:blipFill>
        <p:spPr bwMode="auto">
          <a:xfrm rot="5400000">
            <a:off x="2450592" y="2578608"/>
            <a:ext cx="1828800" cy="1243585"/>
          </a:xfrm>
          <a:prstGeom prst="rect">
            <a:avLst/>
          </a:prstGeom>
          <a:noFill/>
        </p:spPr>
      </p:pic>
      <p:sp>
        <p:nvSpPr>
          <p:cNvPr id="15" name="Right Arrow 14"/>
          <p:cNvSpPr/>
          <p:nvPr/>
        </p:nvSpPr>
        <p:spPr>
          <a:xfrm>
            <a:off x="4495800" y="2286000"/>
            <a:ext cx="19050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7833" y="4343400"/>
            <a:ext cx="3291927" cy="646331"/>
          </a:xfrm>
          <a:prstGeom prst="rect">
            <a:avLst/>
          </a:prstGeom>
          <a:noFill/>
        </p:spPr>
        <p:txBody>
          <a:bodyPr wrap="non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500 g total mass</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Rectangle 16"/>
          <p:cNvSpPr/>
          <p:nvPr/>
        </p:nvSpPr>
        <p:spPr>
          <a:xfrm>
            <a:off x="5852073" y="4495800"/>
            <a:ext cx="3291927" cy="646331"/>
          </a:xfrm>
          <a:prstGeom prst="rect">
            <a:avLst/>
          </a:prstGeom>
          <a:noFill/>
        </p:spPr>
        <p:txBody>
          <a:bodyPr wrap="non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500 g total mass</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 name="TextBox 17"/>
          <p:cNvSpPr txBox="1"/>
          <p:nvPr/>
        </p:nvSpPr>
        <p:spPr>
          <a:xfrm>
            <a:off x="152400" y="5288340"/>
            <a:ext cx="8991600" cy="1477328"/>
          </a:xfrm>
          <a:prstGeom prst="rect">
            <a:avLst/>
          </a:prstGeom>
          <a:solidFill>
            <a:srgbClr val="006600"/>
          </a:solidFill>
        </p:spPr>
        <p:txBody>
          <a:bodyPr wrap="square" rtlCol="0">
            <a:spAutoFit/>
          </a:bodyPr>
          <a:lstStyle/>
          <a:p>
            <a:pPr algn="ctr"/>
            <a:r>
              <a:rPr lang="en-US" sz="3000" dirty="0" smtClean="0">
                <a:solidFill>
                  <a:schemeClr val="bg1"/>
                </a:solidFill>
                <a:latin typeface="Bradley Hand ITC" pitchFamily="66" charset="0"/>
              </a:rPr>
              <a:t>Explain why the total mass is the same before and after the experiment if a gas was formed and inflated the balloon.</a:t>
            </a:r>
            <a:endParaRPr lang="en-US" sz="3000" dirty="0">
              <a:solidFill>
                <a:schemeClr val="bg1"/>
              </a:solidFill>
              <a:latin typeface="Bradley Hand ITC" pitchFamily="66" charset="0"/>
            </a:endParaRPr>
          </a:p>
        </p:txBody>
      </p:sp>
      <p:sp>
        <p:nvSpPr>
          <p:cNvPr id="19" name="Rectangle 18"/>
          <p:cNvSpPr/>
          <p:nvPr/>
        </p:nvSpPr>
        <p:spPr>
          <a:xfrm>
            <a:off x="533400" y="1447800"/>
            <a:ext cx="281115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Before reaction</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Rectangle 19"/>
          <p:cNvSpPr/>
          <p:nvPr/>
        </p:nvSpPr>
        <p:spPr>
          <a:xfrm>
            <a:off x="6324600" y="1371600"/>
            <a:ext cx="255230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After reaction</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TextBox 20"/>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SC.8.P.9.1</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1143000"/>
          </a:xfrm>
        </p:spPr>
        <p:txBody>
          <a:bodyPr>
            <a:normAutofit fontScale="90000"/>
          </a:bodyPr>
          <a:lstStyle/>
          <a:p>
            <a:r>
              <a:rPr lang="en-US" dirty="0" smtClean="0"/>
              <a:t>Temperature and Chemical Changes</a:t>
            </a:r>
            <a:endParaRPr lang="en-US" dirty="0"/>
          </a:p>
        </p:txBody>
      </p:sp>
      <p:sp>
        <p:nvSpPr>
          <p:cNvPr id="3" name="Content Placeholder 2"/>
          <p:cNvSpPr>
            <a:spLocks noGrp="1"/>
          </p:cNvSpPr>
          <p:nvPr>
            <p:ph idx="1"/>
          </p:nvPr>
        </p:nvSpPr>
        <p:spPr>
          <a:xfrm>
            <a:off x="457200" y="1828800"/>
            <a:ext cx="8229600" cy="4297363"/>
          </a:xfrm>
        </p:spPr>
        <p:txBody>
          <a:bodyPr/>
          <a:lstStyle/>
          <a:p>
            <a:r>
              <a:rPr lang="en-US" dirty="0" smtClean="0">
                <a:hlinkClick r:id="rId3"/>
              </a:rPr>
              <a:t>Rate of Reaction</a:t>
            </a:r>
            <a:endParaRPr lang="en-US" dirty="0" smtClean="0"/>
          </a:p>
          <a:p>
            <a:endParaRPr lang="en-US" dirty="0" smtClean="0"/>
          </a:p>
          <a:p>
            <a:r>
              <a:rPr lang="en-US" dirty="0" smtClean="0"/>
              <a:t>Think about:</a:t>
            </a:r>
          </a:p>
          <a:p>
            <a:pPr>
              <a:buNone/>
            </a:pPr>
            <a:r>
              <a:rPr lang="en-US" dirty="0" smtClean="0"/>
              <a:t>    What effect did increasing the temperature have on how fast the reaction took place? </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SC.8.P.9.3</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Electromagnetic Spectrum</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295400"/>
            <a:ext cx="8686800" cy="4038600"/>
          </a:xfrm>
          <a:noFill/>
        </p:spPr>
        <p:txBody>
          <a:bodyPr>
            <a:normAutofit/>
          </a:bodyPr>
          <a:lstStyle/>
          <a:p>
            <a:r>
              <a:rPr lang="en-US" dirty="0" smtClean="0"/>
              <a:t>SC.7.P.10.1</a:t>
            </a:r>
            <a:r>
              <a:rPr lang="en-US" sz="3700" dirty="0" smtClean="0"/>
              <a:t>: </a:t>
            </a:r>
            <a:r>
              <a:rPr lang="en-US" dirty="0" smtClean="0"/>
              <a:t>Students will identify, compare and contrast the variety of types of radiation present in radiation from the Sun. </a:t>
            </a:r>
            <a:endParaRPr lang="en-US" sz="3700" dirty="0" smtClean="0"/>
          </a:p>
          <a:p>
            <a:r>
              <a:rPr lang="en-US" sz="3700" dirty="0" smtClean="0"/>
              <a:t>SC.</a:t>
            </a:r>
            <a:r>
              <a:rPr lang="en-US" dirty="0" smtClean="0"/>
              <a:t>8.E.5.11</a:t>
            </a:r>
            <a:r>
              <a:rPr lang="en-US" sz="3700" dirty="0" smtClean="0"/>
              <a:t>: </a:t>
            </a:r>
            <a:r>
              <a:rPr lang="en-US" dirty="0" smtClean="0"/>
              <a:t>Students will identify and compare characteristics of the electromagnetic spectrum. Students will identify common uses and applications of electromagnetic waves.</a:t>
            </a:r>
            <a:endParaRPr lang="en-US" sz="3700" dirty="0" smtClean="0"/>
          </a:p>
          <a:p>
            <a:pPr>
              <a:buNone/>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p>
            <a:r>
              <a:rPr lang="en-US" dirty="0" smtClean="0"/>
              <a:t>Hypotheses</a:t>
            </a:r>
            <a:endParaRPr lang="en-US" dirty="0"/>
          </a:p>
        </p:txBody>
      </p:sp>
      <p:sp>
        <p:nvSpPr>
          <p:cNvPr id="3" name="Content Placeholder 2"/>
          <p:cNvSpPr>
            <a:spLocks noGrp="1"/>
          </p:cNvSpPr>
          <p:nvPr>
            <p:ph idx="1"/>
          </p:nvPr>
        </p:nvSpPr>
        <p:spPr>
          <a:xfrm>
            <a:off x="457200" y="1066801"/>
            <a:ext cx="8229600" cy="3810000"/>
          </a:xfrm>
        </p:spPr>
        <p:txBody>
          <a:bodyPr/>
          <a:lstStyle/>
          <a:p>
            <a:r>
              <a:rPr lang="en-US" dirty="0" smtClean="0">
                <a:solidFill>
                  <a:schemeClr val="accent6">
                    <a:lumMod val="75000"/>
                  </a:schemeClr>
                </a:solidFill>
                <a:latin typeface="+mj-lt"/>
              </a:rPr>
              <a:t>Kathryn wants to keep squirrels from eating the bird feed she puts out for the birds in her yard.  She decides to conduct an experiment to see which types of feed the squirrels seem to prefer.  Based on her observations, she hypothesizes that the squirrels prefer when berries are in the feed. </a:t>
            </a:r>
            <a:endParaRPr lang="en-US" dirty="0">
              <a:solidFill>
                <a:schemeClr val="accent6">
                  <a:lumMod val="75000"/>
                </a:schemeClr>
              </a:solidFill>
              <a:latin typeface="+mj-lt"/>
            </a:endParaRPr>
          </a:p>
        </p:txBody>
      </p:sp>
      <p:sp>
        <p:nvSpPr>
          <p:cNvPr id="4" name="TextBox 3"/>
          <p:cNvSpPr txBox="1"/>
          <p:nvPr/>
        </p:nvSpPr>
        <p:spPr>
          <a:xfrm>
            <a:off x="457200" y="5105400"/>
            <a:ext cx="8382000" cy="954107"/>
          </a:xfrm>
          <a:prstGeom prst="rect">
            <a:avLst/>
          </a:prstGeom>
          <a:solidFill>
            <a:srgbClr val="006600"/>
          </a:solidFill>
        </p:spPr>
        <p:txBody>
          <a:bodyPr wrap="square" rtlCol="0">
            <a:spAutoFit/>
          </a:bodyPr>
          <a:lstStyle/>
          <a:p>
            <a:pPr algn="ctr"/>
            <a:r>
              <a:rPr lang="en-US" sz="2800" dirty="0" smtClean="0">
                <a:solidFill>
                  <a:schemeClr val="bg1">
                    <a:lumMod val="95000"/>
                  </a:schemeClr>
                </a:solidFill>
                <a:latin typeface="Bradley Hand ITC" pitchFamily="66" charset="0"/>
              </a:rPr>
              <a:t>Why was it important for Kathryn to generate a hypothesis prior to starting her experiment?</a:t>
            </a:r>
            <a:endParaRPr lang="en-US" sz="2800" dirty="0">
              <a:solidFill>
                <a:schemeClr val="bg1">
                  <a:lumMod val="95000"/>
                </a:schemeClr>
              </a:solidFill>
              <a:latin typeface="Bradley Hand ITC" pitchFamily="66" charset="0"/>
            </a:endParaRPr>
          </a:p>
        </p:txBody>
      </p:sp>
      <p:sp>
        <p:nvSpPr>
          <p:cNvPr id="5" name="TextBox 4"/>
          <p:cNvSpPr txBox="1"/>
          <p:nvPr/>
        </p:nvSpPr>
        <p:spPr>
          <a:xfrm>
            <a:off x="0" y="6400800"/>
            <a:ext cx="2362200" cy="369332"/>
          </a:xfrm>
          <a:prstGeom prst="rect">
            <a:avLst/>
          </a:prstGeom>
          <a:noFill/>
        </p:spPr>
        <p:txBody>
          <a:bodyPr wrap="square" rtlCol="0">
            <a:spAutoFit/>
          </a:bodyPr>
          <a:lstStyle/>
          <a:p>
            <a:r>
              <a:rPr lang="en-US" dirty="0" smtClean="0">
                <a:solidFill>
                  <a:schemeClr val="tx2">
                    <a:lumMod val="75000"/>
                  </a:schemeClr>
                </a:solidFill>
              </a:rPr>
              <a:t>SC.8.N.1.4</a:t>
            </a:r>
            <a:endParaRPr lang="en-US" dirty="0">
              <a:solidFill>
                <a:schemeClr val="tx2">
                  <a:lumMod val="75000"/>
                </a:schemeClr>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Sun’s Radiation</a:t>
            </a:r>
            <a:endParaRPr lang="en-US" dirty="0"/>
          </a:p>
        </p:txBody>
      </p:sp>
      <p:pic>
        <p:nvPicPr>
          <p:cNvPr id="110598" name="Picture 6" descr="http://www.clker.com/cliparts/7/f/b/1/1300409626149267238911971486551534036964ivak_decorative_sun.svg.med-md.png"/>
          <p:cNvPicPr>
            <a:picLocks noChangeAspect="1" noChangeArrowheads="1"/>
          </p:cNvPicPr>
          <p:nvPr/>
        </p:nvPicPr>
        <p:blipFill>
          <a:blip r:embed="rId2" cstate="print"/>
          <a:srcRect/>
          <a:stretch>
            <a:fillRect/>
          </a:stretch>
        </p:blipFill>
        <p:spPr bwMode="auto">
          <a:xfrm>
            <a:off x="0" y="685800"/>
            <a:ext cx="2857500" cy="2857500"/>
          </a:xfrm>
          <a:prstGeom prst="rect">
            <a:avLst/>
          </a:prstGeom>
          <a:noFill/>
        </p:spPr>
      </p:pic>
      <p:sp>
        <p:nvSpPr>
          <p:cNvPr id="4" name="Rectangle 3"/>
          <p:cNvSpPr/>
          <p:nvPr/>
        </p:nvSpPr>
        <p:spPr>
          <a:xfrm>
            <a:off x="3043536" y="1371600"/>
            <a:ext cx="2468946" cy="923330"/>
          </a:xfrm>
          <a:prstGeom prst="rect">
            <a:avLst/>
          </a:prstGeom>
          <a:noFill/>
        </p:spPr>
        <p:txBody>
          <a:bodyPr wrap="none" lIns="91440" tIns="45720" rIns="91440" bIns="45720">
            <a:prstTxWarp prst="textChevron">
              <a:avLst/>
            </a:prstTxWarp>
            <a:spAutoFit/>
          </a:bodyPr>
          <a:lstStyle/>
          <a:p>
            <a:pPr algn="ctr"/>
            <a:r>
              <a:rPr lang="en-US" sz="5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Heating</a:t>
            </a:r>
            <a:endParaRPr lang="en-US" sz="5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2746412" y="3124200"/>
            <a:ext cx="2582758" cy="923330"/>
          </a:xfrm>
          <a:prstGeom prst="rect">
            <a:avLst/>
          </a:prstGeom>
          <a:noFill/>
        </p:spPr>
        <p:txBody>
          <a:bodyPr wrap="none" lIns="91440" tIns="45720" rIns="91440" bIns="45720">
            <a:prstTxWarp prst="textChevron">
              <a:avLst/>
            </a:prstTxWarp>
            <a:spAutoFit/>
          </a:bodyPr>
          <a:lstStyle/>
          <a:p>
            <a:pPr algn="ctr"/>
            <a:r>
              <a:rPr lang="en-US" sz="5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Coloring</a:t>
            </a:r>
            <a:endParaRPr lang="en-US" sz="5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4648200" y="2362200"/>
            <a:ext cx="3174267" cy="923330"/>
          </a:xfrm>
          <a:prstGeom prst="rect">
            <a:avLst/>
          </a:prstGeom>
          <a:noFill/>
        </p:spPr>
        <p:txBody>
          <a:bodyPr wrap="none" lIns="91440" tIns="45720" rIns="91440" bIns="45720">
            <a:prstTxWarp prst="textChevronInverted">
              <a:avLst/>
            </a:prstTxWarp>
            <a:spAutoFit/>
          </a:bodyPr>
          <a:lstStyle/>
          <a:p>
            <a:pPr algn="ctr"/>
            <a:r>
              <a:rPr lang="en-US" sz="5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Damaging</a:t>
            </a:r>
            <a:endParaRPr lang="en-US" sz="5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TextBox 6"/>
          <p:cNvSpPr txBox="1"/>
          <p:nvPr/>
        </p:nvSpPr>
        <p:spPr>
          <a:xfrm>
            <a:off x="228600" y="4648200"/>
            <a:ext cx="86868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Which word above relates to each of the types of Solar radiation: </a:t>
            </a:r>
            <a:r>
              <a:rPr lang="en-US" sz="3200" u="sng" dirty="0" smtClean="0">
                <a:solidFill>
                  <a:schemeClr val="bg1"/>
                </a:solidFill>
                <a:latin typeface="Bradley Hand ITC" pitchFamily="66" charset="0"/>
              </a:rPr>
              <a:t>Infrared</a:t>
            </a:r>
            <a:r>
              <a:rPr lang="en-US" sz="3200" dirty="0" smtClean="0">
                <a:solidFill>
                  <a:schemeClr val="bg1"/>
                </a:solidFill>
                <a:latin typeface="Bradley Hand ITC" pitchFamily="66" charset="0"/>
              </a:rPr>
              <a:t>, </a:t>
            </a:r>
            <a:r>
              <a:rPr lang="en-US" sz="3200" u="sng" dirty="0" smtClean="0">
                <a:solidFill>
                  <a:schemeClr val="bg1"/>
                </a:solidFill>
                <a:latin typeface="Bradley Hand ITC" pitchFamily="66" charset="0"/>
              </a:rPr>
              <a:t>Visible Light</a:t>
            </a:r>
            <a:r>
              <a:rPr lang="en-US" sz="3200" dirty="0" smtClean="0">
                <a:solidFill>
                  <a:schemeClr val="bg1"/>
                </a:solidFill>
                <a:latin typeface="Bradley Hand ITC" pitchFamily="66" charset="0"/>
              </a:rPr>
              <a:t>, and </a:t>
            </a:r>
            <a:r>
              <a:rPr lang="en-US" sz="3200" u="sng" dirty="0" smtClean="0">
                <a:solidFill>
                  <a:schemeClr val="bg1"/>
                </a:solidFill>
                <a:latin typeface="Bradley Hand ITC" pitchFamily="66" charset="0"/>
              </a:rPr>
              <a:t>Ultraviolet</a:t>
            </a:r>
            <a:r>
              <a:rPr lang="en-US" sz="3200" dirty="0" smtClean="0">
                <a:solidFill>
                  <a:schemeClr val="bg1"/>
                </a:solidFill>
                <a:latin typeface="Bradley Hand ITC" pitchFamily="66" charset="0"/>
              </a:rPr>
              <a:t>?</a:t>
            </a:r>
            <a:endParaRPr lang="en-US" sz="3200" dirty="0">
              <a:solidFill>
                <a:schemeClr val="bg1"/>
              </a:solidFill>
              <a:latin typeface="Bradley Hand ITC" pitchFamily="66" charset="0"/>
            </a:endParaRPr>
          </a:p>
        </p:txBody>
      </p:sp>
      <p:sp>
        <p:nvSpPr>
          <p:cNvPr id="8" name="TextBox 7"/>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SC.7.P.10.1</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Electromagnetic Spectrum</a:t>
            </a:r>
            <a:endParaRPr lang="en-US" dirty="0"/>
          </a:p>
        </p:txBody>
      </p:sp>
      <p:pic>
        <p:nvPicPr>
          <p:cNvPr id="1028" name="Picture 4" descr="http://inspiredwellnessblog.com/wp-content/uploads/2011/07/Electromagnetic_Spectrum.jpg"/>
          <p:cNvPicPr>
            <a:picLocks noChangeAspect="1" noChangeArrowheads="1"/>
          </p:cNvPicPr>
          <p:nvPr/>
        </p:nvPicPr>
        <p:blipFill>
          <a:blip r:embed="rId2" cstate="print"/>
          <a:srcRect t="9169" b="61032"/>
          <a:stretch>
            <a:fillRect/>
          </a:stretch>
        </p:blipFill>
        <p:spPr bwMode="auto">
          <a:xfrm>
            <a:off x="533400" y="1295400"/>
            <a:ext cx="8229600" cy="1600200"/>
          </a:xfrm>
          <a:prstGeom prst="rect">
            <a:avLst/>
          </a:prstGeom>
          <a:noFill/>
        </p:spPr>
      </p:pic>
      <p:pic>
        <p:nvPicPr>
          <p:cNvPr id="1030" name="Picture 6" descr="http://inspiredwellnessblog.com/wp-content/uploads/2011/07/Electromagnetic_Spectrum.jpg"/>
          <p:cNvPicPr>
            <a:picLocks noChangeAspect="1" noChangeArrowheads="1"/>
          </p:cNvPicPr>
          <p:nvPr/>
        </p:nvPicPr>
        <p:blipFill>
          <a:blip r:embed="rId2" cstate="print"/>
          <a:srcRect t="36676" r="-375" b="42694"/>
          <a:stretch>
            <a:fillRect/>
          </a:stretch>
        </p:blipFill>
        <p:spPr bwMode="auto">
          <a:xfrm>
            <a:off x="533400" y="3048000"/>
            <a:ext cx="8229600" cy="685799"/>
          </a:xfrm>
          <a:prstGeom prst="rect">
            <a:avLst/>
          </a:prstGeom>
          <a:noFill/>
        </p:spPr>
      </p:pic>
      <p:pic>
        <p:nvPicPr>
          <p:cNvPr id="9" name="Picture 6" descr="http://inspiredwellnessblog.com/wp-content/uploads/2011/07/Electromagnetic_Spectrum.jpg"/>
          <p:cNvPicPr>
            <a:picLocks noChangeAspect="1" noChangeArrowheads="1"/>
          </p:cNvPicPr>
          <p:nvPr/>
        </p:nvPicPr>
        <p:blipFill>
          <a:blip r:embed="rId2" cstate="print"/>
          <a:srcRect t="36676" r="-375" b="42694"/>
          <a:stretch>
            <a:fillRect/>
          </a:stretch>
        </p:blipFill>
        <p:spPr bwMode="auto">
          <a:xfrm rot="10800000">
            <a:off x="457200" y="3962400"/>
            <a:ext cx="8305800" cy="685800"/>
          </a:xfrm>
          <a:prstGeom prst="rect">
            <a:avLst/>
          </a:prstGeom>
          <a:noFill/>
        </p:spPr>
      </p:pic>
      <p:sp>
        <p:nvSpPr>
          <p:cNvPr id="10" name="Rectangle 9"/>
          <p:cNvSpPr/>
          <p:nvPr/>
        </p:nvSpPr>
        <p:spPr>
          <a:xfrm>
            <a:off x="1" y="2971800"/>
            <a:ext cx="5334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0" y="3810000"/>
            <a:ext cx="5334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TextBox 11"/>
          <p:cNvSpPr txBox="1"/>
          <p:nvPr/>
        </p:nvSpPr>
        <p:spPr>
          <a:xfrm>
            <a:off x="152400" y="5105400"/>
            <a:ext cx="8839200" cy="1446550"/>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Which wave image (A or B) is accurate?  Using the terms “wavelength” and “frequency” describe the trends in the waves within the EM Spectrum</a:t>
            </a:r>
            <a:r>
              <a:rPr lang="en-US" sz="3200" dirty="0" smtClean="0">
                <a:solidFill>
                  <a:schemeClr val="bg1"/>
                </a:solidFill>
                <a:latin typeface="Bradley Hand ITC" pitchFamily="66" charset="0"/>
              </a:rPr>
              <a:t>.</a:t>
            </a:r>
            <a:endParaRPr lang="en-US" sz="3200" dirty="0">
              <a:solidFill>
                <a:schemeClr val="bg1"/>
              </a:solidFill>
              <a:latin typeface="Bradley Hand ITC" pitchFamily="66" charset="0"/>
            </a:endParaRPr>
          </a:p>
        </p:txBody>
      </p:sp>
      <p:sp>
        <p:nvSpPr>
          <p:cNvPr id="13" name="TextBox 12"/>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SC.8.E.5.11</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Waves</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600200"/>
            <a:ext cx="8686800" cy="4038600"/>
          </a:xfrm>
          <a:noFill/>
        </p:spPr>
        <p:txBody>
          <a:bodyPr>
            <a:normAutofit/>
          </a:bodyPr>
          <a:lstStyle/>
          <a:p>
            <a:r>
              <a:rPr lang="en-US" dirty="0" smtClean="0"/>
              <a:t>SC.7.P.10.3</a:t>
            </a:r>
            <a:r>
              <a:rPr lang="en-US" sz="3700" dirty="0" smtClean="0"/>
              <a:t>: </a:t>
            </a:r>
            <a:r>
              <a:rPr lang="en-US" dirty="0" smtClean="0"/>
              <a:t>Students will describe and explain that waves move at different speeds through different materials. </a:t>
            </a:r>
            <a:endParaRPr lang="en-US" sz="3700" dirty="0" smtClean="0"/>
          </a:p>
          <a:p>
            <a:r>
              <a:rPr lang="en-US" sz="3700" dirty="0" smtClean="0"/>
              <a:t>SC.</a:t>
            </a:r>
            <a:r>
              <a:rPr lang="en-US" dirty="0" smtClean="0"/>
              <a:t>7.P.10.2</a:t>
            </a:r>
            <a:r>
              <a:rPr lang="en-US" sz="3700" dirty="0" smtClean="0"/>
              <a:t>: </a:t>
            </a:r>
            <a:r>
              <a:rPr lang="en-US" dirty="0" smtClean="0"/>
              <a:t>Students will explain that light waves can be reflected, refracted, and absorbed.</a:t>
            </a:r>
            <a:endParaRPr lang="en-US" sz="3700" dirty="0" smtClean="0"/>
          </a:p>
          <a:p>
            <a:pPr>
              <a:buNone/>
            </a:pPr>
            <a:endParaRPr lang="en-US" dirty="0"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Waves</a:t>
            </a:r>
            <a:endParaRPr lang="en-US" dirty="0"/>
          </a:p>
        </p:txBody>
      </p:sp>
      <p:pic>
        <p:nvPicPr>
          <p:cNvPr id="1032" name="Picture 8" descr="http://www.visualphotos.com/photo/2x2006280/glass_of_water_thf00085.jpg"/>
          <p:cNvPicPr>
            <a:picLocks noChangeAspect="1" noChangeArrowheads="1"/>
          </p:cNvPicPr>
          <p:nvPr/>
        </p:nvPicPr>
        <p:blipFill>
          <a:blip r:embed="rId2" cstate="print"/>
          <a:srcRect l="23371" t="11628" r="19101" b="19767"/>
          <a:stretch>
            <a:fillRect/>
          </a:stretch>
        </p:blipFill>
        <p:spPr bwMode="auto">
          <a:xfrm>
            <a:off x="3657600" y="1447800"/>
            <a:ext cx="1600200" cy="2950369"/>
          </a:xfrm>
          <a:prstGeom prst="rect">
            <a:avLst/>
          </a:prstGeom>
          <a:noFill/>
        </p:spPr>
      </p:pic>
      <p:sp>
        <p:nvSpPr>
          <p:cNvPr id="8" name="Right Arrow 7"/>
          <p:cNvSpPr/>
          <p:nvPr/>
        </p:nvSpPr>
        <p:spPr>
          <a:xfrm rot="691346">
            <a:off x="949595" y="1776573"/>
            <a:ext cx="2590800" cy="61378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Light Wave</a:t>
            </a:r>
            <a:endParaRPr lang="en-US" dirty="0">
              <a:solidFill>
                <a:schemeClr val="tx1"/>
              </a:solidFill>
            </a:endParaRPr>
          </a:p>
        </p:txBody>
      </p:sp>
      <p:sp>
        <p:nvSpPr>
          <p:cNvPr id="9" name="TextBox 8"/>
          <p:cNvSpPr txBox="1"/>
          <p:nvPr/>
        </p:nvSpPr>
        <p:spPr>
          <a:xfrm>
            <a:off x="381000" y="5105400"/>
            <a:ext cx="8458200" cy="954107"/>
          </a:xfrm>
          <a:prstGeom prst="rect">
            <a:avLst/>
          </a:prstGeom>
          <a:solidFill>
            <a:srgbClr val="006600"/>
          </a:solidFill>
        </p:spPr>
        <p:txBody>
          <a:bodyPr wrap="square" rtlCol="0">
            <a:spAutoFit/>
          </a:bodyPr>
          <a:lstStyle/>
          <a:p>
            <a:pPr algn="ctr"/>
            <a:r>
              <a:rPr lang="en-US" sz="2800" dirty="0" smtClean="0">
                <a:solidFill>
                  <a:schemeClr val="bg1"/>
                </a:solidFill>
                <a:latin typeface="Bradley Hand ITC" pitchFamily="66" charset="0"/>
              </a:rPr>
              <a:t>What happens to the speed of the light as it travels from the air, through the glass, and then through the water?  </a:t>
            </a:r>
            <a:endParaRPr lang="en-US" sz="2800" dirty="0">
              <a:solidFill>
                <a:schemeClr val="bg1"/>
              </a:solidFill>
              <a:latin typeface="Bradley Hand ITC" pitchFamily="66" charset="0"/>
            </a:endParaRPr>
          </a:p>
        </p:txBody>
      </p:sp>
      <p:sp>
        <p:nvSpPr>
          <p:cNvPr id="10" name="TextBox 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SC.7.P.10.3</a:t>
            </a:r>
            <a:endParaRPr lang="en-US" dirty="0">
              <a:solidFill>
                <a:schemeClr val="tx2">
                  <a:lumMod val="75000"/>
                </a:schemeClr>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 Refract, Absorb</a:t>
            </a:r>
            <a:endParaRPr lang="en-US" dirty="0"/>
          </a:p>
        </p:txBody>
      </p:sp>
      <p:pic>
        <p:nvPicPr>
          <p:cNvPr id="119810" name="Picture 2" descr="http://upload.wikimedia.org/wikipedia/commons/6/63/Dispersion_prism.jpg"/>
          <p:cNvPicPr>
            <a:picLocks noChangeAspect="1" noChangeArrowheads="1"/>
          </p:cNvPicPr>
          <p:nvPr/>
        </p:nvPicPr>
        <p:blipFill>
          <a:blip r:embed="rId2" cstate="print"/>
          <a:srcRect/>
          <a:stretch>
            <a:fillRect/>
          </a:stretch>
        </p:blipFill>
        <p:spPr bwMode="auto">
          <a:xfrm>
            <a:off x="3124200" y="1524000"/>
            <a:ext cx="2895599" cy="2068917"/>
          </a:xfrm>
          <a:prstGeom prst="rect">
            <a:avLst/>
          </a:prstGeom>
          <a:noFill/>
        </p:spPr>
      </p:pic>
      <p:pic>
        <p:nvPicPr>
          <p:cNvPr id="119812" name="Picture 4" descr="http://static.ddmcdn.com/gif/light-arrow-reflection.jpg"/>
          <p:cNvPicPr>
            <a:picLocks noChangeAspect="1" noChangeArrowheads="1"/>
          </p:cNvPicPr>
          <p:nvPr/>
        </p:nvPicPr>
        <p:blipFill>
          <a:blip r:embed="rId3" cstate="print"/>
          <a:srcRect t="17582" b="25275"/>
          <a:stretch>
            <a:fillRect/>
          </a:stretch>
        </p:blipFill>
        <p:spPr bwMode="auto">
          <a:xfrm>
            <a:off x="6248400" y="1828800"/>
            <a:ext cx="2784231" cy="1447800"/>
          </a:xfrm>
          <a:prstGeom prst="rect">
            <a:avLst/>
          </a:prstGeom>
          <a:noFill/>
        </p:spPr>
      </p:pic>
      <p:pic>
        <p:nvPicPr>
          <p:cNvPr id="119814" name="Picture 6" descr="http://static.ddmcdn.com/gif/light-arrow-absorption.jpg"/>
          <p:cNvPicPr>
            <a:picLocks noChangeAspect="1" noChangeArrowheads="1"/>
          </p:cNvPicPr>
          <p:nvPr/>
        </p:nvPicPr>
        <p:blipFill>
          <a:blip r:embed="rId4" cstate="print"/>
          <a:srcRect t="17582" b="29670"/>
          <a:stretch>
            <a:fillRect/>
          </a:stretch>
        </p:blipFill>
        <p:spPr bwMode="auto">
          <a:xfrm>
            <a:off x="152400" y="1828800"/>
            <a:ext cx="2743200" cy="1371600"/>
          </a:xfrm>
          <a:prstGeom prst="rect">
            <a:avLst/>
          </a:prstGeom>
          <a:noFill/>
        </p:spPr>
      </p:pic>
      <p:sp>
        <p:nvSpPr>
          <p:cNvPr id="7" name="Rectangle 6"/>
          <p:cNvSpPr/>
          <p:nvPr/>
        </p:nvSpPr>
        <p:spPr>
          <a:xfrm>
            <a:off x="1219200" y="32766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4283230" y="3657600"/>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7417849" y="3352800"/>
            <a:ext cx="5517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TextBox 9"/>
          <p:cNvSpPr txBox="1"/>
          <p:nvPr/>
        </p:nvSpPr>
        <p:spPr>
          <a:xfrm>
            <a:off x="228600" y="4724400"/>
            <a:ext cx="8763000" cy="1569660"/>
          </a:xfrm>
          <a:prstGeom prst="rect">
            <a:avLst/>
          </a:prstGeom>
          <a:solidFill>
            <a:srgbClr val="006600"/>
          </a:solidFill>
        </p:spPr>
        <p:txBody>
          <a:bodyPr wrap="square" rtlCol="0">
            <a:spAutoFit/>
          </a:bodyPr>
          <a:lstStyle/>
          <a:p>
            <a:pPr algn="ctr"/>
            <a:r>
              <a:rPr lang="en-US" sz="3200" dirty="0" smtClean="0">
                <a:solidFill>
                  <a:schemeClr val="bg1"/>
                </a:solidFill>
                <a:latin typeface="Bradley Hand ITC" pitchFamily="66" charset="0"/>
              </a:rPr>
              <a:t>Label the images above with the correct term concerning the motion of light waves. Explain your choices</a:t>
            </a:r>
            <a:endParaRPr lang="en-US" sz="3200" dirty="0">
              <a:solidFill>
                <a:schemeClr val="bg1"/>
              </a:solidFill>
              <a:latin typeface="Bradley Hand ITC" pitchFamily="66" charset="0"/>
            </a:endParaRPr>
          </a:p>
        </p:txBody>
      </p:sp>
      <p:sp>
        <p:nvSpPr>
          <p:cNvPr id="11" name="TextBox 10"/>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SC.7.P.10.2</a:t>
            </a:r>
            <a:endParaRPr lang="en-US" dirty="0">
              <a:solidFill>
                <a:schemeClr val="tx2">
                  <a:lumMod val="75000"/>
                </a:schemeClr>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Science</a:t>
            </a:r>
            <a:endParaRPr lang="en-US" dirty="0"/>
          </a:p>
        </p:txBody>
      </p:sp>
      <p:sp>
        <p:nvSpPr>
          <p:cNvPr id="3" name="Subtitle 2"/>
          <p:cNvSpPr>
            <a:spLocks noGrp="1"/>
          </p:cNvSpPr>
          <p:nvPr>
            <p:ph type="subTitle" idx="1"/>
          </p:nvPr>
        </p:nvSpPr>
        <p:spPr/>
        <p:txBody>
          <a:bodyPr/>
          <a:lstStyle/>
          <a:p>
            <a:r>
              <a:rPr lang="en-US" dirty="0" smtClean="0"/>
              <a:t>Transformation of Energy</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t>Benchmarks</a:t>
            </a:r>
            <a:endParaRPr lang="en-US" dirty="0"/>
          </a:p>
        </p:txBody>
      </p:sp>
      <p:sp>
        <p:nvSpPr>
          <p:cNvPr id="3" name="Content Placeholder 2"/>
          <p:cNvSpPr>
            <a:spLocks noGrp="1"/>
          </p:cNvSpPr>
          <p:nvPr>
            <p:ph idx="1"/>
          </p:nvPr>
        </p:nvSpPr>
        <p:spPr>
          <a:xfrm>
            <a:off x="152400" y="1219200"/>
            <a:ext cx="8686800" cy="4800600"/>
          </a:xfrm>
          <a:solidFill>
            <a:srgbClr val="006600"/>
          </a:solidFill>
        </p:spPr>
        <p:txBody>
          <a:bodyPr>
            <a:normAutofit fontScale="92500" lnSpcReduction="10000"/>
          </a:bodyPr>
          <a:lstStyle/>
          <a:p>
            <a:r>
              <a:rPr lang="en-US" dirty="0" smtClean="0"/>
              <a:t>SC.7.P.11.2</a:t>
            </a:r>
            <a:r>
              <a:rPr lang="en-US" sz="3700" dirty="0" smtClean="0"/>
              <a:t>: </a:t>
            </a:r>
            <a:r>
              <a:rPr lang="en-US" dirty="0" smtClean="0"/>
              <a:t>Students will identify and describe the transformation of energy from one form to another. </a:t>
            </a:r>
            <a:endParaRPr lang="en-US" sz="3700" dirty="0" smtClean="0"/>
          </a:p>
          <a:p>
            <a:r>
              <a:rPr lang="en-US" sz="3700" dirty="0" smtClean="0"/>
              <a:t>SC.</a:t>
            </a:r>
            <a:r>
              <a:rPr lang="en-US" dirty="0" smtClean="0"/>
              <a:t>6.P.11.1</a:t>
            </a:r>
            <a:r>
              <a:rPr lang="en-US" sz="3700" dirty="0" smtClean="0"/>
              <a:t>: </a:t>
            </a:r>
            <a:r>
              <a:rPr lang="en-US" dirty="0" smtClean="0"/>
              <a:t>Students will differentiate between potential and kinetic energy. Students will identify and explain situations where energy is transformed between kinetic energy and potential energy. </a:t>
            </a:r>
          </a:p>
          <a:p>
            <a:r>
              <a:rPr lang="en-US" dirty="0" smtClean="0"/>
              <a:t>SC.7.P.11.3: Students will identify and describe examples of the Law of Conservation of Energy.</a:t>
            </a:r>
          </a:p>
          <a:p>
            <a:pPr>
              <a:buNone/>
            </a:pPr>
            <a:endParaRPr lang="en-US" sz="3700" dirty="0" smtClean="0"/>
          </a:p>
          <a:p>
            <a:pPr>
              <a:buNone/>
            </a:pPr>
            <a:endParaRPr lang="en-US" dirty="0"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 of Energy</a:t>
            </a:r>
            <a:endParaRPr lang="en-US" dirty="0"/>
          </a:p>
        </p:txBody>
      </p:sp>
      <p:sp>
        <p:nvSpPr>
          <p:cNvPr id="3" name="Content Placeholder 2"/>
          <p:cNvSpPr>
            <a:spLocks noGrp="1"/>
          </p:cNvSpPr>
          <p:nvPr>
            <p:ph idx="1"/>
          </p:nvPr>
        </p:nvSpPr>
        <p:spPr/>
        <p:txBody>
          <a:bodyPr/>
          <a:lstStyle/>
          <a:p>
            <a:r>
              <a:rPr lang="en-US" dirty="0" smtClean="0">
                <a:hlinkClick r:id="rId3"/>
              </a:rPr>
              <a:t>Energy Transformation</a:t>
            </a:r>
            <a:endParaRPr lang="en-US" dirty="0" smtClean="0"/>
          </a:p>
          <a:p>
            <a:endParaRPr lang="en-US" dirty="0" smtClean="0"/>
          </a:p>
          <a:p>
            <a:r>
              <a:rPr lang="en-US" dirty="0" smtClean="0"/>
              <a:t>Think about:</a:t>
            </a:r>
          </a:p>
          <a:p>
            <a:pPr>
              <a:buNone/>
            </a:pPr>
            <a:r>
              <a:rPr lang="en-US" dirty="0" smtClean="0"/>
              <a:t>    What are some examples of each type of energy (chemical, thermal, electrical, mechanical, light, and nuclear)? </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SC.7.P.11.2</a:t>
            </a:r>
            <a:endParaRPr lang="en-US" dirty="0">
              <a:solidFill>
                <a:schemeClr val="tx2">
                  <a:lumMod val="75000"/>
                </a:schemeClr>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t>
            </a:r>
            <a:r>
              <a:rPr lang="en-US" dirty="0" err="1" smtClean="0"/>
              <a:t>vs</a:t>
            </a:r>
            <a:r>
              <a:rPr lang="en-US" dirty="0" smtClean="0"/>
              <a:t> Kinetic Energy</a:t>
            </a:r>
            <a:endParaRPr lang="en-US" dirty="0"/>
          </a:p>
        </p:txBody>
      </p:sp>
      <p:sp>
        <p:nvSpPr>
          <p:cNvPr id="3" name="Content Placeholder 2"/>
          <p:cNvSpPr>
            <a:spLocks noGrp="1"/>
          </p:cNvSpPr>
          <p:nvPr>
            <p:ph idx="1"/>
          </p:nvPr>
        </p:nvSpPr>
        <p:spPr/>
        <p:txBody>
          <a:bodyPr/>
          <a:lstStyle/>
          <a:p>
            <a:r>
              <a:rPr lang="en-US" dirty="0" smtClean="0">
                <a:hlinkClick r:id="rId2"/>
              </a:rPr>
              <a:t>Energy in a Skate Park</a:t>
            </a:r>
            <a:endParaRPr lang="en-US" dirty="0" smtClean="0"/>
          </a:p>
          <a:p>
            <a:endParaRPr lang="en-US" dirty="0" smtClean="0"/>
          </a:p>
          <a:p>
            <a:r>
              <a:rPr lang="en-US" dirty="0" smtClean="0"/>
              <a:t>Think about:</a:t>
            </a:r>
          </a:p>
          <a:p>
            <a:pPr>
              <a:buNone/>
            </a:pPr>
            <a:r>
              <a:rPr lang="en-US" dirty="0" smtClean="0"/>
              <a:t>    When is the skater’s potential energy the greatest?  Where is the potential energy being transformed into kinetic energy?</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SC.6.P.11.1</a:t>
            </a:r>
            <a:endParaRPr lang="en-US" dirty="0">
              <a:solidFill>
                <a:schemeClr val="tx2">
                  <a:lumMod val="75000"/>
                </a:schemeClr>
              </a:solidFill>
            </a:endParaRPr>
          </a:p>
        </p:txBody>
      </p:sp>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36C09"/>
      </a:hlink>
      <a:folHlink>
        <a:srgbClr val="1736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3032</TotalTime>
  <Words>5439</Words>
  <Application>Microsoft Office PowerPoint</Application>
  <PresentationFormat>On-screen Show (4:3)</PresentationFormat>
  <Paragraphs>772</Paragraphs>
  <Slides>151</Slides>
  <Notes>22</Notes>
  <HiddenSlides>0</HiddenSlides>
  <MMClips>0</MMClips>
  <ScaleCrop>false</ScaleCrop>
  <HeadingPairs>
    <vt:vector size="4" baseType="variant">
      <vt:variant>
        <vt:lpstr>Theme</vt:lpstr>
      </vt:variant>
      <vt:variant>
        <vt:i4>1</vt:i4>
      </vt:variant>
      <vt:variant>
        <vt:lpstr>Slide Titles</vt:lpstr>
      </vt:variant>
      <vt:variant>
        <vt:i4>151</vt:i4>
      </vt:variant>
    </vt:vector>
  </HeadingPairs>
  <TitlesOfParts>
    <vt:vector size="152" baseType="lpstr">
      <vt:lpstr>Office Theme</vt:lpstr>
      <vt:lpstr>8th grade Science  FCAT 2.0 Review</vt:lpstr>
      <vt:lpstr>For Teachers:</vt:lpstr>
      <vt:lpstr>Powerpoint Index</vt:lpstr>
      <vt:lpstr>Nature of Science</vt:lpstr>
      <vt:lpstr>Benchmarks</vt:lpstr>
      <vt:lpstr>Evidence, Data, and Conclusions</vt:lpstr>
      <vt:lpstr>Experiment vs Investigation</vt:lpstr>
      <vt:lpstr>Variables</vt:lpstr>
      <vt:lpstr>Hypotheses</vt:lpstr>
      <vt:lpstr>Nature of Science</vt:lpstr>
      <vt:lpstr>Benchmarks</vt:lpstr>
      <vt:lpstr>Replication vs Repetition</vt:lpstr>
      <vt:lpstr>Comparing Investigations</vt:lpstr>
      <vt:lpstr>Nature of Science</vt:lpstr>
      <vt:lpstr>Benchmarks</vt:lpstr>
      <vt:lpstr>Methods of Science</vt:lpstr>
      <vt:lpstr>Using Models</vt:lpstr>
      <vt:lpstr>Using Technology</vt:lpstr>
      <vt:lpstr>Nature of Science</vt:lpstr>
      <vt:lpstr>Benchmarks</vt:lpstr>
      <vt:lpstr>Scientific Knowledge</vt:lpstr>
      <vt:lpstr>Explanations based on Evidence</vt:lpstr>
      <vt:lpstr>Nature of Science</vt:lpstr>
      <vt:lpstr>Benchmarks</vt:lpstr>
      <vt:lpstr>Theories vs Laws</vt:lpstr>
      <vt:lpstr>Modifying Theories</vt:lpstr>
      <vt:lpstr>Earth Science</vt:lpstr>
      <vt:lpstr>Benchmarks</vt:lpstr>
      <vt:lpstr>Comparing Objects in Space</vt:lpstr>
      <vt:lpstr>Distances in Space</vt:lpstr>
      <vt:lpstr>Our Universe</vt:lpstr>
      <vt:lpstr>Earth Science</vt:lpstr>
      <vt:lpstr>Benchmarks</vt:lpstr>
      <vt:lpstr>Properties of Stars</vt:lpstr>
      <vt:lpstr>Properties of the Sun</vt:lpstr>
      <vt:lpstr>Earth Science</vt:lpstr>
      <vt:lpstr>Benchmarks</vt:lpstr>
      <vt:lpstr>Solar System</vt:lpstr>
      <vt:lpstr>Role of Gravity</vt:lpstr>
      <vt:lpstr>Models of the Solar System</vt:lpstr>
      <vt:lpstr>Earth Science</vt:lpstr>
      <vt:lpstr>Benchmarks</vt:lpstr>
      <vt:lpstr>Seasons and Moon Phases</vt:lpstr>
      <vt:lpstr>Eclipses</vt:lpstr>
      <vt:lpstr>Tides</vt:lpstr>
      <vt:lpstr>Earth Science</vt:lpstr>
      <vt:lpstr>Benchmarks</vt:lpstr>
      <vt:lpstr>Rock Cycle</vt:lpstr>
      <vt:lpstr>Weathering, Erosion, Deposition</vt:lpstr>
      <vt:lpstr>Landforms</vt:lpstr>
      <vt:lpstr>Human Impact</vt:lpstr>
      <vt:lpstr>Earth Science</vt:lpstr>
      <vt:lpstr>Benchmarks</vt:lpstr>
      <vt:lpstr>Geologic Time</vt:lpstr>
      <vt:lpstr>Measuring Age of Earth</vt:lpstr>
      <vt:lpstr>Earth Science</vt:lpstr>
      <vt:lpstr>Benchmarks</vt:lpstr>
      <vt:lpstr>Plate Tectonics</vt:lpstr>
      <vt:lpstr>Layers of the Earth</vt:lpstr>
      <vt:lpstr>Earth Science</vt:lpstr>
      <vt:lpstr>Benchmarks</vt:lpstr>
      <vt:lpstr>Spheres</vt:lpstr>
      <vt:lpstr>Weather Patterns</vt:lpstr>
      <vt:lpstr>Weather vs Climate</vt:lpstr>
      <vt:lpstr>Atmosphere</vt:lpstr>
      <vt:lpstr>Earth Science</vt:lpstr>
      <vt:lpstr>Benchmarks</vt:lpstr>
      <vt:lpstr>Sun Heating Earth</vt:lpstr>
      <vt:lpstr>Radiation, Conduction, Convection</vt:lpstr>
      <vt:lpstr>Physical Science</vt:lpstr>
      <vt:lpstr>Benchmarks</vt:lpstr>
      <vt:lpstr>Physical Properties</vt:lpstr>
      <vt:lpstr>Density</vt:lpstr>
      <vt:lpstr>Physical Science</vt:lpstr>
      <vt:lpstr>Benchmarks</vt:lpstr>
      <vt:lpstr>Atoms and Elements</vt:lpstr>
      <vt:lpstr>Elements and Compounds</vt:lpstr>
      <vt:lpstr>Pure Substances vs Mixtures</vt:lpstr>
      <vt:lpstr>Solutions</vt:lpstr>
      <vt:lpstr>Motion of Particles</vt:lpstr>
      <vt:lpstr>Periodic Table</vt:lpstr>
      <vt:lpstr>Acids, Bases, and Salts</vt:lpstr>
      <vt:lpstr>Physical Science</vt:lpstr>
      <vt:lpstr>Benchmarks</vt:lpstr>
      <vt:lpstr>Physical vs Chemical Changes</vt:lpstr>
      <vt:lpstr>Conservation of Mass</vt:lpstr>
      <vt:lpstr>Temperature and Chemical Changes</vt:lpstr>
      <vt:lpstr>Physical Science</vt:lpstr>
      <vt:lpstr>Benchmarks</vt:lpstr>
      <vt:lpstr>Sun’s Radiation</vt:lpstr>
      <vt:lpstr>Electromagnetic Spectrum</vt:lpstr>
      <vt:lpstr>Physical Science</vt:lpstr>
      <vt:lpstr>Benchmarks</vt:lpstr>
      <vt:lpstr>Speed of Waves</vt:lpstr>
      <vt:lpstr>Reflect, Refract, Absorb</vt:lpstr>
      <vt:lpstr>Physical Science</vt:lpstr>
      <vt:lpstr>Benchmarks</vt:lpstr>
      <vt:lpstr>Transformation of Energy</vt:lpstr>
      <vt:lpstr>Potential vs Kinetic Energy</vt:lpstr>
      <vt:lpstr>Law of Conservation of Energy</vt:lpstr>
      <vt:lpstr>Physical Science</vt:lpstr>
      <vt:lpstr>Benchmarks</vt:lpstr>
      <vt:lpstr>Heat Flow</vt:lpstr>
      <vt:lpstr>Adding and Removing Heat</vt:lpstr>
      <vt:lpstr>Physical Science</vt:lpstr>
      <vt:lpstr>Benchmarks</vt:lpstr>
      <vt:lpstr>Types of Forces</vt:lpstr>
      <vt:lpstr>Distance, Mass, and Gravity</vt:lpstr>
      <vt:lpstr>Weight vs Mass</vt:lpstr>
      <vt:lpstr>Physical Science</vt:lpstr>
      <vt:lpstr>Benchmarks</vt:lpstr>
      <vt:lpstr>Unbalanced Forces</vt:lpstr>
      <vt:lpstr>Distance vs Time</vt:lpstr>
      <vt:lpstr>Life Science</vt:lpstr>
      <vt:lpstr>Benchmarks</vt:lpstr>
      <vt:lpstr>Hierarchy</vt:lpstr>
      <vt:lpstr>Life Science</vt:lpstr>
      <vt:lpstr>Benchmarks</vt:lpstr>
      <vt:lpstr>Cell Theory</vt:lpstr>
      <vt:lpstr>Homeostasis</vt:lpstr>
      <vt:lpstr>Life Science</vt:lpstr>
      <vt:lpstr>Benchmarks</vt:lpstr>
      <vt:lpstr>Parts of a Cell</vt:lpstr>
      <vt:lpstr>Life Science</vt:lpstr>
      <vt:lpstr>Benchmarks</vt:lpstr>
      <vt:lpstr>Human Body Systems</vt:lpstr>
      <vt:lpstr>Infectious Agents</vt:lpstr>
      <vt:lpstr>Life Science</vt:lpstr>
      <vt:lpstr>Benchmarks</vt:lpstr>
      <vt:lpstr>Classification</vt:lpstr>
      <vt:lpstr>Life Science</vt:lpstr>
      <vt:lpstr>Benchmarks</vt:lpstr>
      <vt:lpstr>Natural Selection</vt:lpstr>
      <vt:lpstr>Fossil Evidence</vt:lpstr>
      <vt:lpstr>Adaptation or Extinction</vt:lpstr>
      <vt:lpstr>Life Science</vt:lpstr>
      <vt:lpstr>Benchmarks</vt:lpstr>
      <vt:lpstr>DNA</vt:lpstr>
      <vt:lpstr>Punnett Squares</vt:lpstr>
      <vt:lpstr>Mitosis and Meiosis</vt:lpstr>
      <vt:lpstr>Life Science</vt:lpstr>
      <vt:lpstr>Benchmarks</vt:lpstr>
      <vt:lpstr>Relationships between Organisms</vt:lpstr>
      <vt:lpstr>Producers, Consumers, and Decomposers</vt:lpstr>
      <vt:lpstr>Limiting Factors</vt:lpstr>
      <vt:lpstr>Life Science</vt:lpstr>
      <vt:lpstr>Benchmarks</vt:lpstr>
      <vt:lpstr>Conservation of Mass and Energy</vt:lpstr>
      <vt:lpstr>Photosynthesis and Respiration</vt:lpstr>
      <vt:lpstr>Carbon Cycle</vt:lpstr>
      <vt:lpstr>Reminders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8th grade Science  FCAT 2.0 Review</dc:title>
  <dc:creator>halletra</dc:creator>
  <cp:lastModifiedBy>beth franklin</cp:lastModifiedBy>
  <cp:revision>219</cp:revision>
  <dcterms:created xsi:type="dcterms:W3CDTF">2012-02-06T20:27:58Z</dcterms:created>
  <dcterms:modified xsi:type="dcterms:W3CDTF">2016-03-20T21:45:36Z</dcterms:modified>
</cp:coreProperties>
</file>