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6" r:id="rId19"/>
    <p:sldId id="277" r:id="rId20"/>
    <p:sldId id="259"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5EC7949-9030-49AE-9EB4-915128BCB762}" type="datetimeFigureOut">
              <a:rPr lang="en-US" smtClean="0"/>
              <a:pPr/>
              <a:t>4/2/2016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6C13AAB0-BEA6-43BA-BBAA-063910453020}"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EC7949-9030-49AE-9EB4-915128BCB762}" type="datetimeFigureOut">
              <a:rPr lang="en-US" smtClean="0"/>
              <a:pPr/>
              <a:t>4/2/2016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C13AAB0-BEA6-43BA-BBAA-0639104530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EC7949-9030-49AE-9EB4-915128BCB762}" type="datetimeFigureOut">
              <a:rPr lang="en-US" smtClean="0"/>
              <a:pPr/>
              <a:t>4/2/2016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C13AAB0-BEA6-43BA-BBAA-0639104530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5EC7949-9030-49AE-9EB4-915128BCB762}" type="datetimeFigureOut">
              <a:rPr lang="en-US" smtClean="0"/>
              <a:pPr/>
              <a:t>4/2/2016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C13AAB0-BEA6-43BA-BBAA-0639104530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5EC7949-9030-49AE-9EB4-915128BCB762}" type="datetimeFigureOut">
              <a:rPr lang="en-US" smtClean="0"/>
              <a:pPr/>
              <a:t>4/2/2016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C13AAB0-BEA6-43BA-BBAA-063910453020}"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5EC7949-9030-49AE-9EB4-915128BCB762}" type="datetimeFigureOut">
              <a:rPr lang="en-US" smtClean="0"/>
              <a:pPr/>
              <a:t>4/2/2016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C13AAB0-BEA6-43BA-BBAA-0639104530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5EC7949-9030-49AE-9EB4-915128BCB762}" type="datetimeFigureOut">
              <a:rPr lang="en-US" smtClean="0"/>
              <a:pPr/>
              <a:t>4/2/2016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C13AAB0-BEA6-43BA-BBAA-0639104530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5EC7949-9030-49AE-9EB4-915128BCB762}" type="datetimeFigureOut">
              <a:rPr lang="en-US" smtClean="0"/>
              <a:pPr/>
              <a:t>4/2/2016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C13AAB0-BEA6-43BA-BBAA-0639104530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5EC7949-9030-49AE-9EB4-915128BCB762}" type="datetimeFigureOut">
              <a:rPr lang="en-US" smtClean="0"/>
              <a:pPr/>
              <a:t>4/2/2016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C13AAB0-BEA6-43BA-BBAA-063910453020}"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5EC7949-9030-49AE-9EB4-915128BCB762}" type="datetimeFigureOut">
              <a:rPr lang="en-US" smtClean="0"/>
              <a:pPr/>
              <a:t>4/2/2016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C13AAB0-BEA6-43BA-BBAA-0639104530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5EC7949-9030-49AE-9EB4-915128BCB762}" type="datetimeFigureOut">
              <a:rPr lang="en-US" smtClean="0"/>
              <a:pPr/>
              <a:t>4/2/2016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C13AAB0-BEA6-43BA-BBAA-063910453020}"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5EC7949-9030-49AE-9EB4-915128BCB762}" type="datetimeFigureOut">
              <a:rPr lang="en-US" smtClean="0"/>
              <a:pPr/>
              <a:t>4/2/2016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C13AAB0-BEA6-43BA-BBAA-063910453020}"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player.discoveryeducation.com/index.cfm?guidAssetId=BBF8184E-D618-48E0-95A4-8B711C08C09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burton.k12.ca.us/JMA/excretory_system.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brainpop.com/health/bodysystems/immunesyste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kidshealth.org/kid/htbw/brain.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brainpop.com/health/bodysystems/muscles/"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brainpop.com/health/bodysystems/skelet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ciencenetlinks.com/interactives/system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brainpop.com/health/bodysystems/digestivesyste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brainpop.com/health/bodysystems/respiratorysyste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historyforkids.org/scienceforkids/biology/cells/index.htm" TargetMode="External"/><Relationship Id="rId2" Type="http://schemas.openxmlformats.org/officeDocument/2006/relationships/hyperlink" Target="http://www.historyforkids.org/scienceforkids/physics/weather/atmosphere.htm" TargetMode="External"/><Relationship Id="rId1" Type="http://schemas.openxmlformats.org/officeDocument/2006/relationships/slideLayout" Target="../slideLayouts/slideLayout2.xml"/><Relationship Id="rId5" Type="http://schemas.openxmlformats.org/officeDocument/2006/relationships/hyperlink" Target="http://www.brainpop.com/health/bodysystems/circulatorysystem/" TargetMode="External"/><Relationship Id="rId4" Type="http://schemas.openxmlformats.org/officeDocument/2006/relationships/hyperlink" Target="http://www.historyforkids.org/scienceforkids/chemistry/atoms/oxygen.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294256\Local Settings\Temporary Internet Files\Content.IE5\KELQ3JZZ\MC900438737[1].jpg"/>
          <p:cNvPicPr>
            <a:picLocks noChangeAspect="1" noChangeArrowheads="1"/>
          </p:cNvPicPr>
          <p:nvPr/>
        </p:nvPicPr>
        <p:blipFill>
          <a:blip r:embed="rId2" cstate="print"/>
          <a:srcRect/>
          <a:stretch>
            <a:fillRect/>
          </a:stretch>
        </p:blipFill>
        <p:spPr bwMode="auto">
          <a:xfrm>
            <a:off x="990600" y="0"/>
            <a:ext cx="8153400" cy="6858000"/>
          </a:xfrm>
          <a:prstGeom prst="rect">
            <a:avLst/>
          </a:prstGeom>
          <a:noFill/>
        </p:spPr>
      </p:pic>
      <p:sp>
        <p:nvSpPr>
          <p:cNvPr id="3" name="Subtitle 2"/>
          <p:cNvSpPr>
            <a:spLocks noGrp="1"/>
          </p:cNvSpPr>
          <p:nvPr>
            <p:ph type="subTitle" idx="1"/>
          </p:nvPr>
        </p:nvSpPr>
        <p:spPr>
          <a:xfrm>
            <a:off x="1813560" y="5334000"/>
            <a:ext cx="7330440" cy="1295400"/>
          </a:xfrm>
        </p:spPr>
        <p:txBody>
          <a:bodyPr>
            <a:normAutofit/>
          </a:bodyPr>
          <a:lstStyle/>
          <a:p>
            <a:r>
              <a:rPr lang="en-US" sz="8000" dirty="0" smtClean="0"/>
              <a:t>Organ Systems</a:t>
            </a:r>
            <a:endParaRPr lang="en-US" sz="8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Reproductive System</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325" y="1447800"/>
            <a:ext cx="6358764"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389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Reproductive System</a:t>
            </a:r>
            <a:endParaRPr lang="en-US" dirty="0"/>
          </a:p>
        </p:txBody>
      </p:sp>
      <p:sp>
        <p:nvSpPr>
          <p:cNvPr id="3" name="Content Placeholder 2"/>
          <p:cNvSpPr>
            <a:spLocks noGrp="1"/>
          </p:cNvSpPr>
          <p:nvPr>
            <p:ph idx="1"/>
          </p:nvPr>
        </p:nvSpPr>
        <p:spPr/>
        <p:txBody>
          <a:bodyPr/>
          <a:lstStyle/>
          <a:p>
            <a:r>
              <a:rPr lang="en-US" dirty="0"/>
              <a:t> There are mainly four functions of our reproductive system: To produce egg and sperm cells, to transport and sustain these cells, to nurture the developing offspring and to produce hormones. </a:t>
            </a:r>
            <a:endParaRPr lang="en-US" dirty="0" smtClean="0"/>
          </a:p>
          <a:p>
            <a:r>
              <a:rPr lang="en-US" dirty="0">
                <a:hlinkClick r:id="rId2"/>
              </a:rPr>
              <a:t>http://</a:t>
            </a:r>
            <a:r>
              <a:rPr lang="en-US" dirty="0" smtClean="0">
                <a:hlinkClick r:id="rId2"/>
              </a:rPr>
              <a:t>player.discoveryeducation.com/index.cfm?guidAssetId=BBF8184E-D618-48E0-95A4-8B711C08C09C</a:t>
            </a:r>
            <a:r>
              <a:rPr lang="en-US" dirty="0" smtClean="0"/>
              <a:t> </a:t>
            </a:r>
            <a:endParaRPr lang="en-US" dirty="0"/>
          </a:p>
          <a:p>
            <a:endParaRPr lang="en-US" dirty="0"/>
          </a:p>
          <a:p>
            <a:endParaRPr lang="en-US" dirty="0"/>
          </a:p>
        </p:txBody>
      </p:sp>
    </p:spTree>
    <p:extLst>
      <p:ext uri="{BB962C8B-B14F-4D97-AF65-F5344CB8AC3E}">
        <p14:creationId xmlns:p14="http://schemas.microsoft.com/office/powerpoint/2010/main" val="2346133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Excretory System</a:t>
            </a:r>
            <a:endParaRPr lang="en-US" dirty="0"/>
          </a:p>
        </p:txBody>
      </p:sp>
      <p:sp>
        <p:nvSpPr>
          <p:cNvPr id="3" name="Content Placeholder 2"/>
          <p:cNvSpPr>
            <a:spLocks noGrp="1"/>
          </p:cNvSpPr>
          <p:nvPr>
            <p:ph idx="1"/>
          </p:nvPr>
        </p:nvSpPr>
        <p:spPr/>
        <p:txBody>
          <a:bodyPr/>
          <a:lstStyle/>
          <a:p>
            <a:endParaRPr lang="en-US"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371600"/>
            <a:ext cx="754380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005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Excretory System</a:t>
            </a:r>
            <a:endParaRPr lang="en-US" dirty="0"/>
          </a:p>
        </p:txBody>
      </p:sp>
      <p:sp>
        <p:nvSpPr>
          <p:cNvPr id="3" name="Content Placeholder 2"/>
          <p:cNvSpPr>
            <a:spLocks noGrp="1"/>
          </p:cNvSpPr>
          <p:nvPr>
            <p:ph idx="1"/>
          </p:nvPr>
        </p:nvSpPr>
        <p:spPr/>
        <p:txBody>
          <a:bodyPr>
            <a:normAutofit fontScale="92500" lnSpcReduction="10000"/>
          </a:bodyPr>
          <a:lstStyle/>
          <a:p>
            <a:pPr marL="82296" indent="0">
              <a:buNone/>
            </a:pPr>
            <a:r>
              <a:rPr lang="en-US" dirty="0"/>
              <a:t>The primary </a:t>
            </a:r>
            <a:r>
              <a:rPr lang="en-US" dirty="0" smtClean="0"/>
              <a:t>functions </a:t>
            </a:r>
            <a:r>
              <a:rPr lang="en-US" dirty="0"/>
              <a:t>of the excretory system </a:t>
            </a:r>
            <a:r>
              <a:rPr lang="en-US" dirty="0" smtClean="0"/>
              <a:t>are </a:t>
            </a:r>
            <a:r>
              <a:rPr lang="en-US" dirty="0"/>
              <a:t>to </a:t>
            </a:r>
          </a:p>
          <a:p>
            <a:r>
              <a:rPr lang="en-US" dirty="0" smtClean="0"/>
              <a:t>Get </a:t>
            </a:r>
            <a:r>
              <a:rPr lang="en-US" dirty="0"/>
              <a:t>rid of wastes</a:t>
            </a:r>
          </a:p>
          <a:p>
            <a:r>
              <a:rPr lang="en-US" dirty="0" smtClean="0"/>
              <a:t>Eliminates </a:t>
            </a:r>
            <a:r>
              <a:rPr lang="en-US" dirty="0"/>
              <a:t>useless by-products excreted from </a:t>
            </a:r>
            <a:r>
              <a:rPr lang="en-US" dirty="0" smtClean="0"/>
              <a:t>cells.</a:t>
            </a:r>
            <a:endParaRPr lang="en-US" dirty="0"/>
          </a:p>
          <a:p>
            <a:r>
              <a:rPr lang="en-US" dirty="0" smtClean="0"/>
              <a:t>Eradicates </a:t>
            </a:r>
            <a:r>
              <a:rPr lang="en-US" dirty="0"/>
              <a:t>harmful chemical </a:t>
            </a:r>
            <a:r>
              <a:rPr lang="en-US" dirty="0" smtClean="0"/>
              <a:t>build-ups.</a:t>
            </a:r>
            <a:endParaRPr lang="en-US" dirty="0"/>
          </a:p>
          <a:p>
            <a:r>
              <a:rPr lang="en-US" dirty="0" smtClean="0"/>
              <a:t>Maintains </a:t>
            </a:r>
            <a:r>
              <a:rPr lang="en-US" dirty="0"/>
              <a:t>a steady, balanced chemical </a:t>
            </a:r>
            <a:r>
              <a:rPr lang="en-US" dirty="0" smtClean="0"/>
              <a:t>concentration.</a:t>
            </a:r>
            <a:endParaRPr lang="en-US" dirty="0"/>
          </a:p>
          <a:p>
            <a:r>
              <a:rPr lang="en-US" dirty="0">
                <a:hlinkClick r:id="rId2"/>
              </a:rPr>
              <a:t>http://</a:t>
            </a:r>
            <a:r>
              <a:rPr lang="en-US" dirty="0" smtClean="0">
                <a:hlinkClick r:id="rId2"/>
              </a:rPr>
              <a:t>burton.k12.ca.us/JMA/excretory_system.htm</a:t>
            </a:r>
            <a:r>
              <a:rPr lang="en-US" dirty="0" smtClean="0"/>
              <a:t> </a:t>
            </a:r>
            <a:endParaRPr lang="en-US" dirty="0"/>
          </a:p>
        </p:txBody>
      </p:sp>
    </p:spTree>
    <p:extLst>
      <p:ext uri="{BB962C8B-B14F-4D97-AF65-F5344CB8AC3E}">
        <p14:creationId xmlns:p14="http://schemas.microsoft.com/office/powerpoint/2010/main" val="2219405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Immune System</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7875" y="1524000"/>
            <a:ext cx="56483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911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Immune System</a:t>
            </a:r>
            <a:endParaRPr lang="en-US" dirty="0"/>
          </a:p>
        </p:txBody>
      </p:sp>
      <p:sp>
        <p:nvSpPr>
          <p:cNvPr id="3" name="Content Placeholder 2"/>
          <p:cNvSpPr>
            <a:spLocks noGrp="1"/>
          </p:cNvSpPr>
          <p:nvPr>
            <p:ph idx="1"/>
          </p:nvPr>
        </p:nvSpPr>
        <p:spPr/>
        <p:txBody>
          <a:bodyPr>
            <a:normAutofit fontScale="92500"/>
          </a:bodyPr>
          <a:lstStyle/>
          <a:p>
            <a:r>
              <a:rPr lang="en-US" dirty="0"/>
              <a:t>The immune system, which is made up of special cells, proteins, tissues, and organs, defends people against germs and microorganisms every day. In most cases, the immune system does a great job of keeping people healthy and preventing infections. But sometimes problems with the immune system can lead to illness and infection.</a:t>
            </a:r>
          </a:p>
          <a:p>
            <a:r>
              <a:rPr lang="en-US" dirty="0">
                <a:hlinkClick r:id="rId2"/>
              </a:rPr>
              <a:t>http://www.brainpop.com/health/bodysystems/immunesystem</a:t>
            </a:r>
            <a:r>
              <a:rPr lang="en-US" dirty="0" smtClean="0">
                <a:hlinkClick r:id="rId2"/>
              </a:rPr>
              <a:t>/</a:t>
            </a:r>
            <a:r>
              <a:rPr lang="en-US" dirty="0" smtClean="0"/>
              <a:t> </a:t>
            </a:r>
            <a:endParaRPr lang="en-US" dirty="0"/>
          </a:p>
          <a:p>
            <a:endParaRPr lang="en-US" dirty="0"/>
          </a:p>
        </p:txBody>
      </p:sp>
    </p:spTree>
    <p:extLst>
      <p:ext uri="{BB962C8B-B14F-4D97-AF65-F5344CB8AC3E}">
        <p14:creationId xmlns:p14="http://schemas.microsoft.com/office/powerpoint/2010/main" val="108989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Nervous System</a:t>
            </a:r>
            <a:endParaRPr lang="en-US" dirty="0"/>
          </a:p>
        </p:txBody>
      </p:sp>
      <p:pic>
        <p:nvPicPr>
          <p:cNvPr id="4" name="Content Placeholder 3" descr="48_19VertNervousSystem_L.jpg"/>
          <p:cNvPicPr>
            <a:picLocks noGrp="1" noChangeAspect="1"/>
          </p:cNvPicPr>
          <p:nvPr>
            <p:ph idx="1"/>
          </p:nvPr>
        </p:nvPicPr>
        <p:blipFill>
          <a:blip r:embed="rId2" cstate="print"/>
          <a:stretch>
            <a:fillRect/>
          </a:stretch>
        </p:blipFill>
        <p:spPr>
          <a:xfrm>
            <a:off x="2133600" y="1371600"/>
            <a:ext cx="5029200" cy="4577837"/>
          </a:xfrm>
        </p:spPr>
      </p:pic>
    </p:spTree>
    <p:extLst>
      <p:ext uri="{BB962C8B-B14F-4D97-AF65-F5344CB8AC3E}">
        <p14:creationId xmlns:p14="http://schemas.microsoft.com/office/powerpoint/2010/main" val="4014211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Nervous System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Your nervous system receives information about what is happening both inside and outside your body. It also directs the way in which your body responds to this information. In addition, the nervous system helps maintain homeostasis. A stimulus is any change or signal in the environment that can make an organism react.</a:t>
            </a:r>
          </a:p>
          <a:p>
            <a:r>
              <a:rPr lang="en-US" dirty="0" smtClean="0"/>
              <a:t>Your nervous system consists of the central and peripheral systems. The central nervous system (CNS), includes the brain and spinal cord; the peripheral system includes the nerves to the rest of the body.</a:t>
            </a:r>
          </a:p>
          <a:p>
            <a:pPr>
              <a:buNone/>
            </a:pPr>
            <a:r>
              <a:rPr lang="en-US" dirty="0" smtClean="0"/>
              <a:t/>
            </a:r>
            <a:br>
              <a:rPr lang="en-US" dirty="0" smtClean="0"/>
            </a:br>
            <a:r>
              <a:rPr lang="en-US" dirty="0" smtClean="0">
                <a:hlinkClick r:id="rId2"/>
              </a:rPr>
              <a:t>http://kidshealth.org/kid/htbw/brain.html</a:t>
            </a:r>
            <a:r>
              <a:rPr lang="en-US" dirty="0" smtClean="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lm.nih.gov/medlineplus/ency/images/ency/fullsize/199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75" y="1447800"/>
            <a:ext cx="5030566"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4294967295"/>
          </p:nvPr>
        </p:nvSpPr>
        <p:spPr>
          <a:xfrm>
            <a:off x="1066799" y="381000"/>
            <a:ext cx="3886201" cy="6324600"/>
          </a:xfrm>
          <a:prstGeom prst="rect">
            <a:avLst/>
          </a:prstGeom>
        </p:spPr>
        <p:txBody>
          <a:bodyPr/>
          <a:lstStyle/>
          <a:p>
            <a:pPr>
              <a:buFont typeface="Wingdings" pitchFamily="2" charset="2"/>
              <a:buNone/>
              <a:defRPr/>
            </a:pPr>
            <a:endParaRPr lang="en-US" sz="1800" b="1" u="sng" dirty="0" smtClean="0"/>
          </a:p>
          <a:p>
            <a:pPr algn="ctr">
              <a:buFont typeface="Wingdings" pitchFamily="2" charset="2"/>
              <a:buNone/>
              <a:defRPr/>
            </a:pPr>
            <a:r>
              <a:rPr lang="en-US" sz="1800" b="1" u="sng" dirty="0" err="1" smtClean="0">
                <a:hlinkClick r:id="rId3"/>
              </a:rPr>
              <a:t>BrainPop</a:t>
            </a:r>
            <a:r>
              <a:rPr lang="en-US" sz="1800" b="1" u="sng" dirty="0" smtClean="0">
                <a:hlinkClick r:id="rId3"/>
              </a:rPr>
              <a:t> Video!</a:t>
            </a:r>
            <a:endParaRPr lang="en-US" sz="1800" b="1" u="sng" dirty="0"/>
          </a:p>
          <a:p>
            <a:pPr>
              <a:buFont typeface="Wingdings" pitchFamily="2" charset="2"/>
              <a:buNone/>
              <a:defRPr/>
            </a:pPr>
            <a:endParaRPr lang="en-US" sz="1800" dirty="0" smtClean="0"/>
          </a:p>
          <a:p>
            <a:pPr>
              <a:buFont typeface="Wingdings" pitchFamily="2" charset="2"/>
              <a:buNone/>
              <a:defRPr/>
            </a:pPr>
            <a:r>
              <a:rPr lang="en-US" sz="1800" dirty="0" smtClean="0"/>
              <a:t>There are </a:t>
            </a:r>
            <a:r>
              <a:rPr lang="en-US" sz="1800" b="1" dirty="0" smtClean="0"/>
              <a:t>three</a:t>
            </a:r>
            <a:r>
              <a:rPr lang="en-US" sz="1800" dirty="0" smtClean="0"/>
              <a:t> types of </a:t>
            </a:r>
            <a:r>
              <a:rPr lang="en-US" sz="2000" b="1" dirty="0" smtClean="0"/>
              <a:t>muscles</a:t>
            </a:r>
            <a:r>
              <a:rPr lang="en-US" sz="1800" dirty="0" smtClean="0"/>
              <a:t>:</a:t>
            </a:r>
          </a:p>
          <a:p>
            <a:pPr>
              <a:buFont typeface="Wingdings" pitchFamily="2" charset="2"/>
              <a:buNone/>
              <a:defRPr/>
            </a:pPr>
            <a:endParaRPr lang="en-US" sz="1400" dirty="0" smtClean="0"/>
          </a:p>
          <a:p>
            <a:pPr>
              <a:defRPr/>
            </a:pPr>
            <a:r>
              <a:rPr lang="en-US" sz="1800" dirty="0" smtClean="0"/>
              <a:t>Skeletal (Voluntary), </a:t>
            </a:r>
          </a:p>
          <a:p>
            <a:pPr>
              <a:defRPr/>
            </a:pPr>
            <a:r>
              <a:rPr lang="en-US" sz="1800" dirty="0" smtClean="0"/>
              <a:t>Smooth (Involuntary), </a:t>
            </a:r>
          </a:p>
          <a:p>
            <a:pPr>
              <a:defRPr/>
            </a:pPr>
            <a:r>
              <a:rPr lang="en-US" sz="1800" dirty="0" smtClean="0"/>
              <a:t>Cardiac (Involuntary).</a:t>
            </a:r>
          </a:p>
          <a:p>
            <a:pPr>
              <a:buFont typeface="Wingdings" pitchFamily="2" charset="2"/>
              <a:buNone/>
              <a:defRPr/>
            </a:pPr>
            <a:endParaRPr lang="en-US" sz="1800" b="1" u="sng" dirty="0" smtClean="0"/>
          </a:p>
          <a:p>
            <a:pPr>
              <a:buFont typeface="Wingdings" pitchFamily="2" charset="2"/>
              <a:buNone/>
              <a:defRPr/>
            </a:pPr>
            <a:r>
              <a:rPr lang="en-US" sz="1800" b="1" u="sng" dirty="0" smtClean="0"/>
              <a:t>Functions</a:t>
            </a:r>
            <a:r>
              <a:rPr lang="en-US" sz="1800" dirty="0" smtClean="0"/>
              <a:t>: </a:t>
            </a:r>
          </a:p>
          <a:p>
            <a:pPr>
              <a:buFont typeface="Wingdings" pitchFamily="2" charset="2"/>
              <a:buNone/>
              <a:defRPr/>
            </a:pPr>
            <a:endParaRPr lang="en-US" sz="1400" dirty="0" smtClean="0"/>
          </a:p>
          <a:p>
            <a:pPr>
              <a:defRPr/>
            </a:pPr>
            <a:r>
              <a:rPr lang="en-US" sz="1800" dirty="0" smtClean="0"/>
              <a:t>Control movement.</a:t>
            </a:r>
          </a:p>
          <a:p>
            <a:pPr>
              <a:buFont typeface="Wingdings" pitchFamily="2" charset="2"/>
              <a:buNone/>
              <a:defRPr/>
            </a:pPr>
            <a:endParaRPr lang="en-US" sz="2000" dirty="0" smtClean="0"/>
          </a:p>
          <a:p>
            <a:pPr>
              <a:buFont typeface="Wingdings" pitchFamily="2" charset="2"/>
              <a:buNone/>
              <a:defRPr/>
            </a:pPr>
            <a:endParaRPr lang="en-US" sz="2000" dirty="0"/>
          </a:p>
        </p:txBody>
      </p:sp>
      <p:sp>
        <p:nvSpPr>
          <p:cNvPr id="2" name="Title 1"/>
          <p:cNvSpPr>
            <a:spLocks noGrp="1"/>
          </p:cNvSpPr>
          <p:nvPr>
            <p:ph type="title"/>
          </p:nvPr>
        </p:nvSpPr>
        <p:spPr>
          <a:xfrm>
            <a:off x="609600" y="152400"/>
            <a:ext cx="8229600" cy="381000"/>
          </a:xfrm>
        </p:spPr>
        <p:txBody>
          <a:bodyPr>
            <a:normAutofit fontScale="90000"/>
          </a:bodyPr>
          <a:lstStyle/>
          <a:p>
            <a:pPr algn="ctr">
              <a:defRPr/>
            </a:pPr>
            <a:r>
              <a:rPr lang="en-US" sz="2400" b="1" dirty="0" smtClean="0">
                <a:solidFill>
                  <a:srgbClr val="FF0000"/>
                </a:solidFill>
                <a:effectLst>
                  <a:outerShdw blurRad="38100" dist="38100" dir="2700000" algn="tl">
                    <a:srgbClr val="000000">
                      <a:alpha val="43137"/>
                    </a:srgbClr>
                  </a:outerShdw>
                </a:effectLst>
              </a:rPr>
              <a:t>Musculoskeletal (Muscular/Skeletal) System</a:t>
            </a:r>
            <a:endParaRPr lang="en-US"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1546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066800" y="609600"/>
            <a:ext cx="7924800" cy="6248400"/>
          </a:xfrm>
          <a:prstGeom prst="rect">
            <a:avLst/>
          </a:prstGeom>
        </p:spPr>
        <p:txBody>
          <a:bodyPr>
            <a:normAutofit/>
          </a:bodyPr>
          <a:lstStyle/>
          <a:p>
            <a:pPr marL="0" indent="0" algn="ctr">
              <a:spcBef>
                <a:spcPct val="50000"/>
              </a:spcBef>
              <a:buNone/>
              <a:defRPr/>
            </a:pPr>
            <a:r>
              <a:rPr lang="en-US" sz="2000" b="1" u="sng" dirty="0" err="1" smtClean="0">
                <a:latin typeface="Arial" charset="0"/>
                <a:hlinkClick r:id="rId2"/>
              </a:rPr>
              <a:t>BrainPop</a:t>
            </a:r>
            <a:r>
              <a:rPr lang="en-US" sz="2000" b="1" u="sng" dirty="0" smtClean="0">
                <a:latin typeface="Arial" charset="0"/>
                <a:hlinkClick r:id="rId2"/>
              </a:rPr>
              <a:t>  Video!</a:t>
            </a:r>
            <a:endParaRPr lang="en-US" sz="2000" b="1" u="sng" dirty="0" smtClean="0">
              <a:latin typeface="Arial" charset="0"/>
            </a:endParaRPr>
          </a:p>
          <a:p>
            <a:pPr marL="0" indent="0">
              <a:spcBef>
                <a:spcPct val="50000"/>
              </a:spcBef>
              <a:buNone/>
              <a:defRPr/>
            </a:pPr>
            <a:r>
              <a:rPr lang="en-US" sz="2000" b="1" u="sng" dirty="0" smtClean="0">
                <a:latin typeface="Arial" charset="0"/>
              </a:rPr>
              <a:t>Structures</a:t>
            </a:r>
            <a:r>
              <a:rPr lang="en-US" sz="2000" dirty="0" smtClean="0">
                <a:latin typeface="Arial" charset="0"/>
              </a:rPr>
              <a:t>:</a:t>
            </a:r>
            <a:endParaRPr lang="en-US" sz="2000" dirty="0">
              <a:latin typeface="Arial" charset="0"/>
            </a:endParaRPr>
          </a:p>
          <a:p>
            <a:pPr marL="0" indent="0">
              <a:spcBef>
                <a:spcPct val="50000"/>
              </a:spcBef>
              <a:buNone/>
              <a:defRPr/>
            </a:pPr>
            <a:r>
              <a:rPr lang="en-US" sz="2000" dirty="0">
                <a:latin typeface="Arial" charset="0"/>
              </a:rPr>
              <a:t> </a:t>
            </a:r>
            <a:r>
              <a:rPr lang="en-US" sz="2000" dirty="0" smtClean="0">
                <a:latin typeface="Arial" charset="0"/>
              </a:rPr>
              <a:t>      Composed of :</a:t>
            </a:r>
          </a:p>
          <a:p>
            <a:pPr marL="1371600" lvl="3" indent="-457200">
              <a:spcBef>
                <a:spcPct val="50000"/>
              </a:spcBef>
              <a:buFont typeface="+mj-lt"/>
              <a:buAutoNum type="arabicPeriod"/>
              <a:defRPr/>
            </a:pPr>
            <a:r>
              <a:rPr lang="en-US" sz="1800" b="1" dirty="0" smtClean="0">
                <a:latin typeface="Arial" charset="0"/>
              </a:rPr>
              <a:t>bones</a:t>
            </a:r>
            <a:r>
              <a:rPr lang="en-US" sz="1800" dirty="0" smtClean="0">
                <a:latin typeface="Arial" charset="0"/>
              </a:rPr>
              <a:t>, </a:t>
            </a:r>
          </a:p>
          <a:p>
            <a:pPr marL="1371600" lvl="3" indent="-457200">
              <a:spcBef>
                <a:spcPct val="50000"/>
              </a:spcBef>
              <a:buFont typeface="+mj-lt"/>
              <a:buAutoNum type="arabicPeriod"/>
              <a:defRPr/>
            </a:pPr>
            <a:r>
              <a:rPr lang="en-US" sz="1800" b="1" dirty="0" smtClean="0">
                <a:latin typeface="Arial" charset="0"/>
              </a:rPr>
              <a:t>cartilage</a:t>
            </a:r>
            <a:r>
              <a:rPr lang="en-US" sz="1800" dirty="0" smtClean="0">
                <a:latin typeface="Arial" charset="0"/>
              </a:rPr>
              <a:t>, </a:t>
            </a:r>
          </a:p>
          <a:p>
            <a:pPr marL="1371600" lvl="3" indent="-457200">
              <a:spcBef>
                <a:spcPct val="50000"/>
              </a:spcBef>
              <a:buFont typeface="+mj-lt"/>
              <a:buAutoNum type="arabicPeriod"/>
              <a:defRPr/>
            </a:pPr>
            <a:r>
              <a:rPr lang="en-US" sz="1800" b="1" dirty="0" smtClean="0">
                <a:latin typeface="Arial" charset="0"/>
              </a:rPr>
              <a:t>ligaments</a:t>
            </a:r>
            <a:r>
              <a:rPr lang="en-US" sz="1800" dirty="0" smtClean="0">
                <a:latin typeface="Arial" charset="0"/>
              </a:rPr>
              <a:t>, and </a:t>
            </a:r>
          </a:p>
          <a:p>
            <a:pPr marL="1371600" lvl="3" indent="-457200">
              <a:spcBef>
                <a:spcPct val="50000"/>
              </a:spcBef>
              <a:buFont typeface="+mj-lt"/>
              <a:buAutoNum type="arabicPeriod"/>
              <a:defRPr/>
            </a:pPr>
            <a:r>
              <a:rPr lang="en-US" sz="1800" b="1" dirty="0" smtClean="0">
                <a:latin typeface="Arial" charset="0"/>
              </a:rPr>
              <a:t>tendons.</a:t>
            </a:r>
          </a:p>
          <a:p>
            <a:pPr>
              <a:spcBef>
                <a:spcPct val="50000"/>
              </a:spcBef>
              <a:buFont typeface="Wingdings" pitchFamily="2" charset="2"/>
              <a:buNone/>
              <a:defRPr/>
            </a:pPr>
            <a:r>
              <a:rPr lang="en-US" sz="2000" b="1" u="sng" dirty="0" smtClean="0">
                <a:latin typeface="Arial" charset="0"/>
              </a:rPr>
              <a:t>Functions</a:t>
            </a:r>
            <a:r>
              <a:rPr lang="en-US" sz="2000" dirty="0" smtClean="0">
                <a:latin typeface="Arial" charset="0"/>
              </a:rPr>
              <a:t>: </a:t>
            </a:r>
          </a:p>
          <a:p>
            <a:pPr marL="457200" indent="-457200">
              <a:spcBef>
                <a:spcPct val="50000"/>
              </a:spcBef>
              <a:buFont typeface="+mj-lt"/>
              <a:buAutoNum type="arabicPeriod"/>
              <a:defRPr/>
            </a:pPr>
            <a:r>
              <a:rPr lang="en-US" sz="1800" dirty="0" smtClean="0">
                <a:latin typeface="Arial" charset="0"/>
              </a:rPr>
              <a:t>provides </a:t>
            </a:r>
            <a:r>
              <a:rPr lang="en-US" sz="1800" b="1" dirty="0" smtClean="0">
                <a:latin typeface="Arial" charset="0"/>
              </a:rPr>
              <a:t>movement, </a:t>
            </a:r>
          </a:p>
          <a:p>
            <a:pPr marL="457200" indent="-457200">
              <a:spcBef>
                <a:spcPct val="50000"/>
              </a:spcBef>
              <a:buFont typeface="+mj-lt"/>
              <a:buAutoNum type="arabicPeriod"/>
              <a:defRPr/>
            </a:pPr>
            <a:r>
              <a:rPr lang="en-US" sz="1800" b="1" dirty="0" smtClean="0">
                <a:latin typeface="Arial" charset="0"/>
              </a:rPr>
              <a:t>protection, </a:t>
            </a:r>
          </a:p>
          <a:p>
            <a:pPr marL="457200" indent="-457200">
              <a:spcBef>
                <a:spcPct val="50000"/>
              </a:spcBef>
              <a:buFont typeface="+mj-lt"/>
              <a:buAutoNum type="arabicPeriod"/>
              <a:defRPr/>
            </a:pPr>
            <a:r>
              <a:rPr lang="en-US" sz="1800" b="1" dirty="0" smtClean="0">
                <a:latin typeface="Arial" charset="0"/>
              </a:rPr>
              <a:t>shape, </a:t>
            </a:r>
          </a:p>
          <a:p>
            <a:pPr marL="457200" indent="-457200">
              <a:spcBef>
                <a:spcPct val="50000"/>
              </a:spcBef>
              <a:buFont typeface="+mj-lt"/>
              <a:buAutoNum type="arabicPeriod"/>
              <a:defRPr/>
            </a:pPr>
            <a:r>
              <a:rPr lang="en-US" sz="1800" b="1" dirty="0" smtClean="0">
                <a:latin typeface="Arial" charset="0"/>
              </a:rPr>
              <a:t>support </a:t>
            </a:r>
          </a:p>
          <a:p>
            <a:pPr marL="457200" indent="-457200">
              <a:spcBef>
                <a:spcPct val="50000"/>
              </a:spcBef>
              <a:buFont typeface="+mj-lt"/>
              <a:buAutoNum type="arabicPeriod"/>
              <a:defRPr/>
            </a:pPr>
            <a:r>
              <a:rPr lang="en-US" sz="1800" b="1" dirty="0" smtClean="0">
                <a:latin typeface="Arial" charset="0"/>
              </a:rPr>
              <a:t>produces red blood cells.</a:t>
            </a:r>
          </a:p>
          <a:p>
            <a:pPr>
              <a:spcBef>
                <a:spcPct val="50000"/>
              </a:spcBef>
              <a:buFont typeface="Wingdings" pitchFamily="2" charset="2"/>
              <a:buNone/>
              <a:defRPr/>
            </a:pPr>
            <a:endParaRPr lang="en-US" sz="1400" dirty="0" smtClean="0">
              <a:latin typeface="Arial" charset="0"/>
            </a:endParaRPr>
          </a:p>
          <a:p>
            <a:pPr>
              <a:buFont typeface="Wingdings" pitchFamily="2" charset="2"/>
              <a:buNone/>
              <a:defRPr/>
            </a:pPr>
            <a:endParaRPr lang="en-US" sz="2000" dirty="0"/>
          </a:p>
        </p:txBody>
      </p:sp>
      <p:sp>
        <p:nvSpPr>
          <p:cNvPr id="2" name="Title 1"/>
          <p:cNvSpPr>
            <a:spLocks noGrp="1"/>
          </p:cNvSpPr>
          <p:nvPr>
            <p:ph type="title"/>
          </p:nvPr>
        </p:nvSpPr>
        <p:spPr>
          <a:xfrm>
            <a:off x="457200" y="0"/>
            <a:ext cx="8229600" cy="533400"/>
          </a:xfrm>
        </p:spPr>
        <p:txBody>
          <a:bodyPr/>
          <a:lstStyle/>
          <a:p>
            <a:pPr algn="ctr">
              <a:defRPr/>
            </a:pPr>
            <a:r>
              <a:rPr lang="en-US" sz="2400" b="1" dirty="0" smtClean="0">
                <a:solidFill>
                  <a:srgbClr val="FF0000"/>
                </a:solidFill>
                <a:effectLst>
                  <a:outerShdw blurRad="38100" dist="38100" dir="2700000" algn="tl">
                    <a:srgbClr val="000000">
                      <a:alpha val="43137"/>
                    </a:srgbClr>
                  </a:outerShdw>
                </a:effectLst>
              </a:rPr>
              <a:t>Skeletal System</a:t>
            </a:r>
            <a:endParaRPr lang="en-US" sz="2400" b="1" dirty="0">
              <a:solidFill>
                <a:srgbClr val="FF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9089" y="990600"/>
            <a:ext cx="4938815" cy="5704332"/>
          </a:xfrm>
          <a:prstGeom prst="rect">
            <a:avLst/>
          </a:prstGeom>
        </p:spPr>
      </p:pic>
    </p:spTree>
    <p:extLst>
      <p:ext uri="{BB962C8B-B14F-4D97-AF65-F5344CB8AC3E}">
        <p14:creationId xmlns:p14="http://schemas.microsoft.com/office/powerpoint/2010/main" val="199665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914400"/>
          </a:xfrm>
        </p:spPr>
        <p:txBody>
          <a:bodyPr>
            <a:normAutofit/>
          </a:bodyPr>
          <a:lstStyle/>
          <a:p>
            <a:r>
              <a:rPr lang="en-US" sz="3600" dirty="0" smtClean="0"/>
              <a:t>SC.6.L.14.5 </a:t>
            </a:r>
            <a:r>
              <a:rPr lang="en-US" sz="3600" dirty="0" err="1" smtClean="0"/>
              <a:t>Bellringer</a:t>
            </a:r>
            <a:endParaRPr lang="en-US" sz="3600" dirty="0"/>
          </a:p>
        </p:txBody>
      </p:sp>
      <p:sp>
        <p:nvSpPr>
          <p:cNvPr id="3" name="Content Placeholder 2"/>
          <p:cNvSpPr>
            <a:spLocks noGrp="1"/>
          </p:cNvSpPr>
          <p:nvPr>
            <p:ph idx="1"/>
          </p:nvPr>
        </p:nvSpPr>
        <p:spPr>
          <a:xfrm>
            <a:off x="1435608" y="838200"/>
            <a:ext cx="7498080" cy="5715000"/>
          </a:xfrm>
        </p:spPr>
        <p:txBody>
          <a:bodyPr>
            <a:normAutofit fontScale="62500" lnSpcReduction="20000"/>
          </a:bodyPr>
          <a:lstStyle/>
          <a:p>
            <a:pPr>
              <a:buNone/>
            </a:pPr>
            <a:r>
              <a:rPr lang="en-US" dirty="0" smtClean="0"/>
              <a:t>1. Which two systems in the human body work together to eliminate carbon dioxide (CO</a:t>
            </a:r>
            <a:r>
              <a:rPr lang="en-US" baseline="-25000" dirty="0" smtClean="0"/>
              <a:t>2</a:t>
            </a:r>
            <a:r>
              <a:rPr lang="en-US" dirty="0" smtClean="0"/>
              <a:t>) from the body?</a:t>
            </a:r>
          </a:p>
          <a:p>
            <a:pPr lvl="0">
              <a:buNone/>
            </a:pPr>
            <a:r>
              <a:rPr lang="en-US" dirty="0" smtClean="0"/>
              <a:t>a. The excretory and digestive systems</a:t>
            </a:r>
          </a:p>
          <a:p>
            <a:pPr lvl="0">
              <a:buNone/>
            </a:pPr>
            <a:r>
              <a:rPr lang="en-US" dirty="0" smtClean="0"/>
              <a:t>b. The digestive and circulatory systems</a:t>
            </a:r>
          </a:p>
          <a:p>
            <a:pPr lvl="0">
              <a:buNone/>
            </a:pPr>
            <a:r>
              <a:rPr lang="en-US" dirty="0" smtClean="0"/>
              <a:t>c. The excretory and respiratory systems</a:t>
            </a:r>
          </a:p>
          <a:p>
            <a:pPr lvl="0">
              <a:buNone/>
            </a:pPr>
            <a:r>
              <a:rPr lang="en-US" dirty="0" smtClean="0"/>
              <a:t>d. The respiratory and circulatory systems </a:t>
            </a:r>
          </a:p>
          <a:p>
            <a:pPr>
              <a:buNone/>
            </a:pPr>
            <a:endParaRPr lang="en-US" dirty="0" smtClean="0"/>
          </a:p>
          <a:p>
            <a:pPr>
              <a:buNone/>
            </a:pPr>
            <a:r>
              <a:rPr lang="en-US" dirty="0" smtClean="0"/>
              <a:t>2. Body systems interact with each other to maintain homeostasis. Which of the following is an example of interdependent body systems working together to maintain homeostasis?</a:t>
            </a:r>
          </a:p>
          <a:p>
            <a:pPr lvl="0">
              <a:buNone/>
            </a:pPr>
            <a:r>
              <a:rPr lang="en-US" dirty="0" smtClean="0"/>
              <a:t>a. The nervous system senses a loud unexpected noise, and the circulatory system increases the heart rate.</a:t>
            </a:r>
          </a:p>
          <a:p>
            <a:pPr lvl="0">
              <a:buNone/>
            </a:pPr>
            <a:r>
              <a:rPr lang="en-US" dirty="0" smtClean="0"/>
              <a:t>b. The musculoskeletal system gets infected through a cut, and the vascular system responds with inflammation.</a:t>
            </a:r>
          </a:p>
          <a:p>
            <a:pPr lvl="0">
              <a:buNone/>
            </a:pPr>
            <a:r>
              <a:rPr lang="en-US" dirty="0" smtClean="0"/>
              <a:t>c. The digestive system produces wastes, and the respiratory system eliminates waste in the form of carbon dioxide.</a:t>
            </a:r>
          </a:p>
          <a:p>
            <a:pPr>
              <a:buNone/>
            </a:pPr>
            <a:r>
              <a:rPr lang="en-US" dirty="0" smtClean="0"/>
              <a:t>d. The respiratory system increases the intake of oxygen during exercise, and the circulatory system distributes the oxygen throughout the body.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81400" y="152400"/>
            <a:ext cx="1828800" cy="640080"/>
          </a:xfrm>
        </p:spPr>
        <p:txBody>
          <a:bodyPr/>
          <a:lstStyle/>
          <a:p>
            <a:pPr algn="ctr"/>
            <a:r>
              <a:rPr lang="en-US" dirty="0" smtClean="0"/>
              <a:t>Left Side</a:t>
            </a:r>
            <a:endParaRPr lang="en-US" dirty="0"/>
          </a:p>
        </p:txBody>
      </p:sp>
      <p:sp>
        <p:nvSpPr>
          <p:cNvPr id="5" name="Content Placeholder 4"/>
          <p:cNvSpPr>
            <a:spLocks noGrp="1"/>
          </p:cNvSpPr>
          <p:nvPr>
            <p:ph sz="quarter" idx="2"/>
          </p:nvPr>
        </p:nvSpPr>
        <p:spPr>
          <a:xfrm>
            <a:off x="457200" y="969336"/>
            <a:ext cx="4114800" cy="5507664"/>
          </a:xfrm>
        </p:spPr>
        <p:txBody>
          <a:bodyPr/>
          <a:lstStyle/>
          <a:p>
            <a:r>
              <a:rPr lang="en-US" dirty="0" smtClean="0"/>
              <a:t>Label at least five body systems on the image of the torso.</a:t>
            </a:r>
          </a:p>
          <a:p>
            <a:endParaRPr lang="en-US" dirty="0"/>
          </a:p>
          <a:p>
            <a:endParaRPr lang="en-US" dirty="0" smtClean="0"/>
          </a:p>
          <a:p>
            <a:r>
              <a:rPr lang="en-US" dirty="0" smtClean="0"/>
              <a:t>For each system you could not label, describe how each interacts with another body system.</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914400"/>
            <a:ext cx="3419475" cy="586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388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432560" y="359898"/>
            <a:ext cx="7406640" cy="706902"/>
          </a:xfrm>
        </p:spPr>
        <p:txBody>
          <a:bodyPr>
            <a:normAutofit fontScale="90000"/>
          </a:bodyPr>
          <a:lstStyle/>
          <a:p>
            <a:r>
              <a:rPr lang="en-US" dirty="0" smtClean="0"/>
              <a:t>Exit Ticket</a:t>
            </a:r>
            <a:endParaRPr lang="en-US" dirty="0"/>
          </a:p>
        </p:txBody>
      </p:sp>
      <p:sp>
        <p:nvSpPr>
          <p:cNvPr id="8" name="Subtitle 7"/>
          <p:cNvSpPr>
            <a:spLocks noGrp="1"/>
          </p:cNvSpPr>
          <p:nvPr>
            <p:ph type="subTitle" idx="1"/>
          </p:nvPr>
        </p:nvSpPr>
        <p:spPr>
          <a:xfrm>
            <a:off x="1432560" y="1066800"/>
            <a:ext cx="7406640" cy="4572000"/>
          </a:xfrm>
        </p:spPr>
        <p:txBody>
          <a:bodyPr>
            <a:normAutofit fontScale="92500" lnSpcReduction="10000"/>
          </a:bodyPr>
          <a:lstStyle/>
          <a:p>
            <a:r>
              <a:rPr lang="en-US" dirty="0"/>
              <a:t>1. Living things have body systems that are interrelated. That means they work together to carry out bodily functions. Which human body systems function together to distribute oxygen for use in cellular processes throughout the body?</a:t>
            </a:r>
          </a:p>
          <a:p>
            <a:endParaRPr lang="en-US" dirty="0" smtClean="0"/>
          </a:p>
          <a:p>
            <a:endParaRPr lang="en-US" dirty="0"/>
          </a:p>
          <a:p>
            <a:r>
              <a:rPr lang="en-US" dirty="0" smtClean="0"/>
              <a:t>2</a:t>
            </a:r>
            <a:r>
              <a:rPr lang="en-US" dirty="0"/>
              <a:t>. Homeostasis describes the stable environment that the human body maintains, enabling the body to function properly. When an outside stimulus threatens to disrupt homeostasis, body systems work to bring things back into balance. Explain how systems of the body work together to maintain homeostasis</a:t>
            </a:r>
            <a:r>
              <a:rPr lang="en-US" dirty="0" smtClean="0"/>
              <a:t>.</a:t>
            </a:r>
            <a:endParaRPr lang="en-US" dirty="0"/>
          </a:p>
        </p:txBody>
      </p:sp>
    </p:spTree>
    <p:extLst>
      <p:ext uri="{BB962C8B-B14F-4D97-AF65-F5344CB8AC3E}">
        <p14:creationId xmlns:p14="http://schemas.microsoft.com/office/powerpoint/2010/main" val="2871879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 Systems a Review!!!</a:t>
            </a:r>
            <a:endParaRPr lang="en-US" dirty="0"/>
          </a:p>
        </p:txBody>
      </p:sp>
      <p:sp>
        <p:nvSpPr>
          <p:cNvPr id="3" name="Content Placeholder 2"/>
          <p:cNvSpPr>
            <a:spLocks noGrp="1"/>
          </p:cNvSpPr>
          <p:nvPr>
            <p:ph idx="1"/>
          </p:nvPr>
        </p:nvSpPr>
        <p:spPr/>
        <p:txBody>
          <a:bodyPr/>
          <a:lstStyle/>
          <a:p>
            <a:pPr marL="82296" indent="0">
              <a:buNone/>
            </a:pPr>
            <a:r>
              <a:rPr lang="en-US" dirty="0">
                <a:hlinkClick r:id="rId2"/>
              </a:rPr>
              <a:t>http://</a:t>
            </a:r>
            <a:r>
              <a:rPr lang="en-US" dirty="0" smtClean="0">
                <a:hlinkClick r:id="rId2"/>
              </a:rPr>
              <a:t>sciencenetlinks.com/interactives/systems.html</a:t>
            </a:r>
            <a:r>
              <a:rPr lang="en-US" dirty="0" smtClean="0"/>
              <a:t> </a:t>
            </a:r>
          </a:p>
          <a:p>
            <a:pPr marL="82296" indent="0">
              <a:buNone/>
            </a:pPr>
            <a:endParaRPr lang="en-US" dirty="0"/>
          </a:p>
          <a:p>
            <a:pPr marL="82296" indent="0">
              <a:buNone/>
            </a:pPr>
            <a:r>
              <a:rPr lang="en-US" dirty="0" smtClean="0"/>
              <a:t>Did you recognize the different components of the organ systems?</a:t>
            </a:r>
          </a:p>
          <a:p>
            <a:pPr marL="82296" indent="0">
              <a:buNone/>
            </a:pPr>
            <a:r>
              <a:rPr lang="en-US" dirty="0" smtClean="0"/>
              <a:t>How do they work together to maintain homeostasis?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Digestive System</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2592" y="1371600"/>
            <a:ext cx="774509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518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Digestive System</a:t>
            </a:r>
            <a:endParaRPr lang="en-US" dirty="0"/>
          </a:p>
        </p:txBody>
      </p:sp>
      <p:sp>
        <p:nvSpPr>
          <p:cNvPr id="3" name="Content Placeholder 2"/>
          <p:cNvSpPr>
            <a:spLocks noGrp="1"/>
          </p:cNvSpPr>
          <p:nvPr>
            <p:ph idx="1"/>
          </p:nvPr>
        </p:nvSpPr>
        <p:spPr/>
        <p:txBody>
          <a:bodyPr/>
          <a:lstStyle/>
          <a:p>
            <a:r>
              <a:rPr lang="en-US" dirty="0"/>
              <a:t>The primary function of the digestive system is to break down the food we eat into smaller parts so the body can use them to build and nourish cells and provide energy</a:t>
            </a:r>
            <a:r>
              <a:rPr lang="en-US" dirty="0" smtClean="0"/>
              <a:t>.</a:t>
            </a:r>
          </a:p>
          <a:p>
            <a:r>
              <a:rPr lang="en-US" dirty="0">
                <a:hlinkClick r:id="rId2"/>
              </a:rPr>
              <a:t>http://www.brainpop.com/health/bodysystems/digestivesystem</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413226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Respiratory System</a:t>
            </a:r>
            <a:endParaRPr lang="en-US"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404292"/>
            <a:ext cx="7543800" cy="526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86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Respiratory System</a:t>
            </a:r>
            <a:endParaRPr lang="en-US" dirty="0"/>
          </a:p>
        </p:txBody>
      </p:sp>
      <p:sp>
        <p:nvSpPr>
          <p:cNvPr id="3" name="Content Placeholder 2"/>
          <p:cNvSpPr>
            <a:spLocks noGrp="1"/>
          </p:cNvSpPr>
          <p:nvPr>
            <p:ph idx="1"/>
          </p:nvPr>
        </p:nvSpPr>
        <p:spPr>
          <a:xfrm>
            <a:off x="1143000" y="1447800"/>
            <a:ext cx="7790688" cy="5257800"/>
          </a:xfrm>
        </p:spPr>
        <p:txBody>
          <a:bodyPr>
            <a:normAutofit lnSpcReduction="10000"/>
          </a:bodyPr>
          <a:lstStyle/>
          <a:p>
            <a:r>
              <a:rPr lang="en-US" sz="2800" dirty="0"/>
              <a:t>The respiratory system consists of the nasal cavity, the mouth, larynx, pharynx, trachea, bronchial tubes, lungs, and diaphragm. These parts are well protected by the facial bones, ribs, and tough cartilage. The respiratory system works very closely with all the other organ systems, particularly the circulatory system</a:t>
            </a:r>
            <a:r>
              <a:rPr lang="en-US" sz="2800" dirty="0" smtClean="0"/>
              <a:t>.</a:t>
            </a:r>
          </a:p>
          <a:p>
            <a:r>
              <a:rPr lang="en-US" sz="2800" dirty="0" smtClean="0"/>
              <a:t>The </a:t>
            </a:r>
            <a:r>
              <a:rPr lang="en-US" sz="2800" dirty="0"/>
              <a:t>job of your respiratory system is very simple: To bring oxygen into your body, and remove the carbon dioxide from your body. Your body needs oxygen to survive</a:t>
            </a:r>
            <a:r>
              <a:rPr lang="en-US" sz="2800" dirty="0" smtClean="0"/>
              <a:t>.</a:t>
            </a:r>
          </a:p>
          <a:p>
            <a:r>
              <a:rPr lang="en-US" sz="2800" dirty="0">
                <a:hlinkClick r:id="rId2"/>
              </a:rPr>
              <a:t>http://www.brainpop.com/health/bodysystems/respiratorysystem</a:t>
            </a:r>
            <a:r>
              <a:rPr lang="en-US" sz="2800" dirty="0" smtClean="0">
                <a:hlinkClick r:id="rId2"/>
              </a:rPr>
              <a:t>/</a:t>
            </a:r>
            <a:r>
              <a:rPr lang="en-US" sz="2800" dirty="0" smtClean="0"/>
              <a:t> </a:t>
            </a:r>
          </a:p>
          <a:p>
            <a:endParaRPr lang="en-US" sz="28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638612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Circulatory System</a:t>
            </a:r>
            <a:endParaRPr lang="en-US" dirty="0"/>
          </a:p>
        </p:txBody>
      </p:sp>
      <p:sp>
        <p:nvSpPr>
          <p:cNvPr id="3" name="Content Placeholder 2"/>
          <p:cNvSpPr>
            <a:spLocks noGrp="1"/>
          </p:cNvSpPr>
          <p:nvPr>
            <p:ph idx="1"/>
          </p:nvPr>
        </p:nvSpPr>
        <p:spPr>
          <a:xfrm>
            <a:off x="1066800" y="1447800"/>
            <a:ext cx="7866888" cy="5029200"/>
          </a:xfrm>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5363" y="1447800"/>
            <a:ext cx="6324600" cy="483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902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Circulatory System</a:t>
            </a:r>
            <a:endParaRPr lang="en-US" dirty="0"/>
          </a:p>
        </p:txBody>
      </p:sp>
      <p:sp>
        <p:nvSpPr>
          <p:cNvPr id="3" name="Content Placeholder 2"/>
          <p:cNvSpPr>
            <a:spLocks noGrp="1"/>
          </p:cNvSpPr>
          <p:nvPr>
            <p:ph idx="1"/>
          </p:nvPr>
        </p:nvSpPr>
        <p:spPr/>
        <p:txBody>
          <a:bodyPr/>
          <a:lstStyle/>
          <a:p>
            <a:r>
              <a:rPr lang="en-US" dirty="0"/>
              <a:t>The circulatory system takes food and </a:t>
            </a:r>
            <a:r>
              <a:rPr lang="en-US" dirty="0">
                <a:hlinkClick r:id="rId2" action="ppaction://hlinkfile"/>
              </a:rPr>
              <a:t>air</a:t>
            </a:r>
            <a:r>
              <a:rPr lang="en-US" dirty="0"/>
              <a:t> from outside your body and brings it all over your body so that all your </a:t>
            </a:r>
            <a:r>
              <a:rPr lang="en-US" dirty="0">
                <a:hlinkClick r:id="rId3" action="ppaction://hlinkfile"/>
              </a:rPr>
              <a:t>cells</a:t>
            </a:r>
            <a:r>
              <a:rPr lang="en-US" dirty="0"/>
              <a:t> get the food and </a:t>
            </a:r>
            <a:r>
              <a:rPr lang="en-US" dirty="0">
                <a:hlinkClick r:id="rId4" action="ppaction://hlinkfile"/>
              </a:rPr>
              <a:t>oxygen</a:t>
            </a:r>
            <a:r>
              <a:rPr lang="en-US" dirty="0"/>
              <a:t> they need to stay alive</a:t>
            </a:r>
            <a:r>
              <a:rPr lang="en-US" dirty="0" smtClean="0"/>
              <a:t>.</a:t>
            </a:r>
          </a:p>
          <a:p>
            <a:r>
              <a:rPr lang="en-US" dirty="0">
                <a:hlinkClick r:id="rId5"/>
              </a:rPr>
              <a:t>http://www.brainpop.com/health/bodysystems/circulatorysystem</a:t>
            </a:r>
            <a:r>
              <a:rPr lang="en-US" dirty="0" smtClean="0">
                <a:hlinkClick r:id="rId5"/>
              </a:rPr>
              <a:t>/</a:t>
            </a:r>
            <a:r>
              <a:rPr lang="en-US" dirty="0" smtClean="0"/>
              <a:t> </a:t>
            </a:r>
            <a:endParaRPr lang="en-US" dirty="0"/>
          </a:p>
        </p:txBody>
      </p:sp>
    </p:spTree>
    <p:extLst>
      <p:ext uri="{BB962C8B-B14F-4D97-AF65-F5344CB8AC3E}">
        <p14:creationId xmlns:p14="http://schemas.microsoft.com/office/powerpoint/2010/main" val="11642805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179</TotalTime>
  <Words>835</Words>
  <Application>Microsoft Office PowerPoint</Application>
  <PresentationFormat>On-screen Show (4:3)</PresentationFormat>
  <Paragraphs>91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Solstice</vt:lpstr>
      <vt:lpstr>PowerPoint Presentation</vt:lpstr>
      <vt:lpstr>SC.6.L.14.5 Bellringer</vt:lpstr>
      <vt:lpstr>Organ Systems a Review!!!</vt:lpstr>
      <vt:lpstr>The Digestive System</vt:lpstr>
      <vt:lpstr>The Digestive System</vt:lpstr>
      <vt:lpstr>The Respiratory System</vt:lpstr>
      <vt:lpstr>The Respiratory System</vt:lpstr>
      <vt:lpstr>The Circulatory System</vt:lpstr>
      <vt:lpstr>The Circulatory System</vt:lpstr>
      <vt:lpstr>The Reproductive System</vt:lpstr>
      <vt:lpstr>The Reproductive System</vt:lpstr>
      <vt:lpstr>The Excretory System</vt:lpstr>
      <vt:lpstr>The Excretory System</vt:lpstr>
      <vt:lpstr>The Immune System</vt:lpstr>
      <vt:lpstr>The Immune System</vt:lpstr>
      <vt:lpstr>The Nervous System</vt:lpstr>
      <vt:lpstr>The Nervous System</vt:lpstr>
      <vt:lpstr>Musculoskeletal (Muscular/Skeletal) System</vt:lpstr>
      <vt:lpstr>Skeletal System</vt:lpstr>
      <vt:lpstr>PowerPoint Presentation</vt:lpstr>
      <vt:lpstr>Exit Ticket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294256</dc:creator>
  <cp:lastModifiedBy>beth franklin</cp:lastModifiedBy>
  <cp:revision>16</cp:revision>
  <dcterms:created xsi:type="dcterms:W3CDTF">2012-03-22T13:00:41Z</dcterms:created>
  <dcterms:modified xsi:type="dcterms:W3CDTF">2016-04-02T12:52:44Z</dcterms:modified>
</cp:coreProperties>
</file>